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Layouts/slideLayout15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60"/>
  </p:notesMasterIdLst>
  <p:handoutMasterIdLst>
    <p:handoutMasterId r:id="rId61"/>
  </p:handoutMasterIdLst>
  <p:sldIdLst>
    <p:sldId id="257" r:id="rId2"/>
    <p:sldId id="289" r:id="rId3"/>
    <p:sldId id="290" r:id="rId4"/>
    <p:sldId id="291" r:id="rId5"/>
    <p:sldId id="299" r:id="rId6"/>
    <p:sldId id="331" r:id="rId7"/>
    <p:sldId id="329" r:id="rId8"/>
    <p:sldId id="295" r:id="rId9"/>
    <p:sldId id="334" r:id="rId10"/>
    <p:sldId id="296" r:id="rId11"/>
    <p:sldId id="297" r:id="rId12"/>
    <p:sldId id="298" r:id="rId13"/>
    <p:sldId id="302" r:id="rId14"/>
    <p:sldId id="303" r:id="rId15"/>
    <p:sldId id="294" r:id="rId16"/>
    <p:sldId id="332" r:id="rId17"/>
    <p:sldId id="283" r:id="rId18"/>
    <p:sldId id="285" r:id="rId19"/>
    <p:sldId id="286" r:id="rId20"/>
    <p:sldId id="288" r:id="rId21"/>
    <p:sldId id="287" r:id="rId22"/>
    <p:sldId id="272" r:id="rId23"/>
    <p:sldId id="305" r:id="rId24"/>
    <p:sldId id="306" r:id="rId25"/>
    <p:sldId id="307" r:id="rId26"/>
    <p:sldId id="333" r:id="rId27"/>
    <p:sldId id="256" r:id="rId28"/>
    <p:sldId id="258" r:id="rId29"/>
    <p:sldId id="259" r:id="rId30"/>
    <p:sldId id="260" r:id="rId31"/>
    <p:sldId id="335" r:id="rId32"/>
    <p:sldId id="273" r:id="rId33"/>
    <p:sldId id="274" r:id="rId34"/>
    <p:sldId id="275" r:id="rId35"/>
    <p:sldId id="276" r:id="rId36"/>
    <p:sldId id="277" r:id="rId37"/>
    <p:sldId id="278" r:id="rId38"/>
    <p:sldId id="279" r:id="rId39"/>
    <p:sldId id="280" r:id="rId40"/>
    <p:sldId id="281" r:id="rId41"/>
    <p:sldId id="282" r:id="rId42"/>
    <p:sldId id="323" r:id="rId43"/>
    <p:sldId id="308" r:id="rId44"/>
    <p:sldId id="309" r:id="rId45"/>
    <p:sldId id="310" r:id="rId46"/>
    <p:sldId id="311" r:id="rId47"/>
    <p:sldId id="312" r:id="rId48"/>
    <p:sldId id="313" r:id="rId49"/>
    <p:sldId id="314" r:id="rId50"/>
    <p:sldId id="315" r:id="rId51"/>
    <p:sldId id="316" r:id="rId52"/>
    <p:sldId id="317" r:id="rId53"/>
    <p:sldId id="324" r:id="rId54"/>
    <p:sldId id="325" r:id="rId55"/>
    <p:sldId id="326" r:id="rId56"/>
    <p:sldId id="327" r:id="rId57"/>
    <p:sldId id="328" r:id="rId58"/>
    <p:sldId id="301" r:id="rId59"/>
  </p:sldIdLst>
  <p:sldSz cx="9144000" cy="6858000" type="screen4x3"/>
  <p:notesSz cx="6858000" cy="9296400"/>
  <p:embeddedFontLst>
    <p:embeddedFont>
      <p:font typeface="Impact" pitchFamily="34" charset="0"/>
      <p:regular r:id="rId62"/>
    </p:embeddedFont>
    <p:embeddedFont>
      <p:font typeface="Verdana" pitchFamily="34" charset="0"/>
      <p:regular r:id="rId63"/>
      <p:bold r:id="rId64"/>
      <p:italic r:id="rId65"/>
      <p:boldItalic r:id="rId66"/>
    </p:embeddedFont>
    <p:embeddedFont>
      <p:font typeface="Arial Black" pitchFamily="34" charset="0"/>
      <p:bold r:id="rId67"/>
    </p:embeddedFont>
    <p:embeddedFont>
      <p:font typeface="Perpetua" pitchFamily="18" charset="0"/>
      <p:regular r:id="rId68"/>
      <p:bold r:id="rId69"/>
      <p:italic r:id="rId70"/>
      <p:boldItalic r:id="rId71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19" autoAdjust="0"/>
    <p:restoredTop sz="94646" autoAdjust="0"/>
  </p:normalViewPr>
  <p:slideViewPr>
    <p:cSldViewPr>
      <p:cViewPr varScale="1">
        <p:scale>
          <a:sx n="64" d="100"/>
          <a:sy n="64" d="100"/>
        </p:scale>
        <p:origin x="-134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font" Target="fonts/font2.fntdata"/><Relationship Id="rId68" Type="http://schemas.openxmlformats.org/officeDocument/2006/relationships/font" Target="fonts/font7.fntdata"/><Relationship Id="rId7" Type="http://schemas.openxmlformats.org/officeDocument/2006/relationships/slide" Target="slides/slide6.xml"/><Relationship Id="rId71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font" Target="fonts/font5.fntdata"/><Relationship Id="rId7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notesMaster" Target="notesMasters/notesMaster1.xml"/><Relationship Id="rId65" Type="http://schemas.openxmlformats.org/officeDocument/2006/relationships/font" Target="fonts/font4.fntdata"/><Relationship Id="rId73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font" Target="fonts/font3.fntdata"/><Relationship Id="rId69" Type="http://schemas.openxmlformats.org/officeDocument/2006/relationships/font" Target="fonts/font8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font" Target="fonts/font6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font" Target="fonts/font1.fntdata"/><Relationship Id="rId70" Type="http://schemas.openxmlformats.org/officeDocument/2006/relationships/font" Target="fonts/font9.fntdata"/><Relationship Id="rId7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0213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74" tIns="46188" rIns="92374" bIns="46188" numCol="1" anchor="t" anchorCtr="0" compatLnSpc="1">
            <a:prstTxWarp prst="textNoShape">
              <a:avLst/>
            </a:prstTxWarp>
          </a:bodyPr>
          <a:lstStyle>
            <a:lvl1pPr defTabSz="922338">
              <a:defRPr sz="1200"/>
            </a:lvl1pPr>
          </a:lstStyle>
          <a:p>
            <a:endParaRPr lang="en-US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7788" y="0"/>
            <a:ext cx="2970212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74" tIns="46188" rIns="92374" bIns="46188" numCol="1" anchor="t" anchorCtr="0" compatLnSpc="1">
            <a:prstTxWarp prst="textNoShape">
              <a:avLst/>
            </a:prstTxWarp>
          </a:bodyPr>
          <a:lstStyle>
            <a:lvl1pPr algn="r" defTabSz="922338">
              <a:defRPr sz="1200"/>
            </a:lvl1pPr>
          </a:lstStyle>
          <a:p>
            <a:endParaRPr lang="en-US"/>
          </a:p>
        </p:txBody>
      </p:sp>
      <p:sp>
        <p:nvSpPr>
          <p:cNvPr id="2253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1263"/>
            <a:ext cx="2970213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74" tIns="46188" rIns="92374" bIns="46188" numCol="1" anchor="b" anchorCtr="0" compatLnSpc="1">
            <a:prstTxWarp prst="textNoShape">
              <a:avLst/>
            </a:prstTxWarp>
          </a:bodyPr>
          <a:lstStyle>
            <a:lvl1pPr defTabSz="922338">
              <a:defRPr sz="1200"/>
            </a:lvl1pPr>
          </a:lstStyle>
          <a:p>
            <a:endParaRPr lang="en-US"/>
          </a:p>
        </p:txBody>
      </p:sp>
      <p:sp>
        <p:nvSpPr>
          <p:cNvPr id="2253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7788" y="8831263"/>
            <a:ext cx="2970212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74" tIns="46188" rIns="92374" bIns="46188" numCol="1" anchor="b" anchorCtr="0" compatLnSpc="1">
            <a:prstTxWarp prst="textNoShape">
              <a:avLst/>
            </a:prstTxWarp>
          </a:bodyPr>
          <a:lstStyle>
            <a:lvl1pPr algn="r" defTabSz="922338">
              <a:defRPr sz="1200"/>
            </a:lvl1pPr>
          </a:lstStyle>
          <a:p>
            <a:fld id="{F6D02701-F0D9-4DAC-94B1-D7F9780811CD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0213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74" tIns="46188" rIns="92374" bIns="46188" numCol="1" anchor="t" anchorCtr="0" compatLnSpc="1">
            <a:prstTxWarp prst="textNoShape">
              <a:avLst/>
            </a:prstTxWarp>
          </a:bodyPr>
          <a:lstStyle>
            <a:lvl1pPr defTabSz="922338">
              <a:defRPr sz="1200"/>
            </a:lvl1pPr>
          </a:lstStyle>
          <a:p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7788" y="0"/>
            <a:ext cx="2970212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74" tIns="46188" rIns="92374" bIns="46188" numCol="1" anchor="t" anchorCtr="0" compatLnSpc="1">
            <a:prstTxWarp prst="textNoShape">
              <a:avLst/>
            </a:prstTxWarp>
          </a:bodyPr>
          <a:lstStyle>
            <a:lvl1pPr algn="r" defTabSz="922338">
              <a:defRPr sz="1200"/>
            </a:lvl1pPr>
          </a:lstStyle>
          <a:p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06488" y="698500"/>
            <a:ext cx="4646612" cy="34845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416425"/>
            <a:ext cx="5029200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74" tIns="46188" rIns="92374" bIns="4618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2970213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74" tIns="46188" rIns="92374" bIns="46188" numCol="1" anchor="b" anchorCtr="0" compatLnSpc="1">
            <a:prstTxWarp prst="textNoShape">
              <a:avLst/>
            </a:prstTxWarp>
          </a:bodyPr>
          <a:lstStyle>
            <a:lvl1pPr defTabSz="922338">
              <a:defRPr sz="1200"/>
            </a:lvl1pPr>
          </a:lstStyle>
          <a:p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7788" y="8831263"/>
            <a:ext cx="2970212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74" tIns="46188" rIns="92374" bIns="46188" numCol="1" anchor="b" anchorCtr="0" compatLnSpc="1">
            <a:prstTxWarp prst="textNoShape">
              <a:avLst/>
            </a:prstTxWarp>
          </a:bodyPr>
          <a:lstStyle>
            <a:lvl1pPr algn="r" defTabSz="922338">
              <a:defRPr sz="1200"/>
            </a:lvl1pPr>
          </a:lstStyle>
          <a:p>
            <a:fld id="{A87FD7B9-C3AB-43A0-8BDF-F0B0B7C13132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B93877C-2CAD-4F4B-BC12-4BB6849557CE}" type="slidenum">
              <a:rPr lang="en-US"/>
              <a:pPr/>
              <a:t>1</a:t>
            </a:fld>
            <a:endParaRPr lang="en-US"/>
          </a:p>
        </p:txBody>
      </p:sp>
      <p:sp>
        <p:nvSpPr>
          <p:cNvPr id="134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4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5FE2D77-C168-4DA4-B274-647996CD20D2}" type="slidenum">
              <a:rPr lang="en-US"/>
              <a:pPr/>
              <a:t>10</a:t>
            </a:fld>
            <a:endParaRPr lang="en-US"/>
          </a:p>
        </p:txBody>
      </p:sp>
      <p:sp>
        <p:nvSpPr>
          <p:cNvPr id="142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2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D42837C-AC3C-4996-B9B7-C5EBB68AB1E4}" type="slidenum">
              <a:rPr lang="en-US"/>
              <a:pPr/>
              <a:t>11</a:t>
            </a:fld>
            <a:endParaRPr lang="en-US"/>
          </a:p>
        </p:txBody>
      </p:sp>
      <p:sp>
        <p:nvSpPr>
          <p:cNvPr id="147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7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064773C-8617-4516-98A9-4ED534DA65A5}" type="slidenum">
              <a:rPr lang="en-US"/>
              <a:pPr/>
              <a:t>12</a:t>
            </a:fld>
            <a:endParaRPr lang="en-US"/>
          </a:p>
        </p:txBody>
      </p:sp>
      <p:sp>
        <p:nvSpPr>
          <p:cNvPr id="148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8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8D22EEC-AE25-47FF-A6EE-F81DB757793E}" type="slidenum">
              <a:rPr lang="en-US"/>
              <a:pPr/>
              <a:t>13</a:t>
            </a:fld>
            <a:endParaRPr lang="en-US"/>
          </a:p>
        </p:txBody>
      </p:sp>
      <p:sp>
        <p:nvSpPr>
          <p:cNvPr id="149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9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EDBC8FC-FA6A-4428-AD17-2FB307DB37B5}" type="slidenum">
              <a:rPr lang="en-US"/>
              <a:pPr/>
              <a:t>14</a:t>
            </a:fld>
            <a:endParaRPr lang="en-US"/>
          </a:p>
        </p:txBody>
      </p:sp>
      <p:sp>
        <p:nvSpPr>
          <p:cNvPr id="150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0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39AC63C-7C6B-4F70-91C8-3A767DF559D1}" type="slidenum">
              <a:rPr lang="en-US"/>
              <a:pPr/>
              <a:t>15</a:t>
            </a:fld>
            <a:endParaRPr lang="en-US"/>
          </a:p>
        </p:txBody>
      </p:sp>
      <p:sp>
        <p:nvSpPr>
          <p:cNvPr id="151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1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893DAC4-BB60-4558-92B6-8270ADFF9302}" type="slidenum">
              <a:rPr lang="en-US"/>
              <a:pPr/>
              <a:t>16</a:t>
            </a:fld>
            <a:endParaRPr lang="en-US"/>
          </a:p>
        </p:txBody>
      </p:sp>
      <p:sp>
        <p:nvSpPr>
          <p:cNvPr id="152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2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73AE227-B716-4DAE-9F82-2D72AAEEA0C7}" type="slidenum">
              <a:rPr lang="en-US"/>
              <a:pPr/>
              <a:t>17</a:t>
            </a:fld>
            <a:endParaRPr lang="en-US"/>
          </a:p>
        </p:txBody>
      </p:sp>
      <p:sp>
        <p:nvSpPr>
          <p:cNvPr id="153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9AFAAF0-CA68-4054-8023-B3B399271650}" type="slidenum">
              <a:rPr lang="en-US"/>
              <a:pPr/>
              <a:t>18</a:t>
            </a:fld>
            <a:endParaRPr lang="en-US"/>
          </a:p>
        </p:txBody>
      </p:sp>
      <p:sp>
        <p:nvSpPr>
          <p:cNvPr id="154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4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1F8D2ED-C0E8-42A9-90A7-F62BDA06FA71}" type="slidenum">
              <a:rPr lang="en-US"/>
              <a:pPr/>
              <a:t>19</a:t>
            </a:fld>
            <a:endParaRPr lang="en-US"/>
          </a:p>
        </p:txBody>
      </p:sp>
      <p:sp>
        <p:nvSpPr>
          <p:cNvPr id="155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5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3B8CF88-9AF8-44D3-90CB-3931EF6F7076}" type="slidenum">
              <a:rPr lang="en-US"/>
              <a:pPr/>
              <a:t>2</a:t>
            </a:fld>
            <a:endParaRPr lang="en-US"/>
          </a:p>
        </p:txBody>
      </p:sp>
      <p:sp>
        <p:nvSpPr>
          <p:cNvPr id="135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5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3CDB6B1-5509-41FE-A242-D78A7443BF88}" type="slidenum">
              <a:rPr lang="en-US"/>
              <a:pPr/>
              <a:t>20</a:t>
            </a:fld>
            <a:endParaRPr lang="en-US"/>
          </a:p>
        </p:txBody>
      </p:sp>
      <p:sp>
        <p:nvSpPr>
          <p:cNvPr id="156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6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4768D4-E42D-4BCD-81A6-2AA0D5506089}" type="slidenum">
              <a:rPr lang="en-US"/>
              <a:pPr/>
              <a:t>21</a:t>
            </a:fld>
            <a:endParaRPr lang="en-US"/>
          </a:p>
        </p:txBody>
      </p:sp>
      <p:sp>
        <p:nvSpPr>
          <p:cNvPr id="157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7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317E60C-2761-4D1A-AEB2-6F1FCDC3959B}" type="slidenum">
              <a:rPr lang="en-US"/>
              <a:pPr/>
              <a:t>22</a:t>
            </a:fld>
            <a:endParaRPr lang="en-US"/>
          </a:p>
        </p:txBody>
      </p:sp>
      <p:sp>
        <p:nvSpPr>
          <p:cNvPr id="25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8075" y="698500"/>
            <a:ext cx="4641850" cy="3482975"/>
          </a:xfrm>
          <a:ln/>
        </p:spPr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416425"/>
            <a:ext cx="5486400" cy="4181475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81190C4-326E-4362-86AA-F9C741A80758}" type="slidenum">
              <a:rPr lang="en-US"/>
              <a:pPr/>
              <a:t>23</a:t>
            </a:fld>
            <a:endParaRPr lang="en-US"/>
          </a:p>
        </p:txBody>
      </p:sp>
      <p:sp>
        <p:nvSpPr>
          <p:cNvPr id="88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4900" y="696913"/>
            <a:ext cx="4648200" cy="3486150"/>
          </a:xfrm>
          <a:ln/>
        </p:spPr>
      </p:sp>
      <p:sp>
        <p:nvSpPr>
          <p:cNvPr id="88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http://coolcosmos.ipac.caltech.edu/cosmic_classroom/multiwavelength_astronomy/multiwavelength_museum/m45.html</a:t>
            </a: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95A9655-34DF-4F93-A9DE-21EE750243AB}" type="slidenum">
              <a:rPr lang="en-US"/>
              <a:pPr/>
              <a:t>24</a:t>
            </a:fld>
            <a:endParaRPr lang="en-US"/>
          </a:p>
        </p:txBody>
      </p:sp>
      <p:sp>
        <p:nvSpPr>
          <p:cNvPr id="901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4900" y="696913"/>
            <a:ext cx="4648200" cy="3486150"/>
          </a:xfrm>
          <a:ln/>
        </p:spPr>
      </p:sp>
      <p:sp>
        <p:nvSpPr>
          <p:cNvPr id="901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http://coolcosmos.ipac.caltech.edu/cosmic_classroom/multiwavelength_astronomy/multiwavelength_museum/m1.html</a:t>
            </a:r>
          </a:p>
          <a:p>
            <a:r>
              <a:rPr lang="en-US"/>
              <a:t>http://chandra.harvard.edu/resources/illustrations/composites/crabcomp.html</a:t>
            </a: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91F216D-7069-4979-B9B5-9F10F2BEB3BB}" type="slidenum">
              <a:rPr lang="en-US"/>
              <a:pPr/>
              <a:t>25</a:t>
            </a:fld>
            <a:endParaRPr lang="en-US"/>
          </a:p>
        </p:txBody>
      </p:sp>
      <p:sp>
        <p:nvSpPr>
          <p:cNvPr id="921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4900" y="696913"/>
            <a:ext cx="4648200" cy="3486150"/>
          </a:xfrm>
          <a:ln/>
        </p:spPr>
      </p:sp>
      <p:sp>
        <p:nvSpPr>
          <p:cNvPr id="921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http://coolcosmos.ipac.caltech.edu/cosmic_classroom/multiwavelength_astronomy/multiwavelength_museum/m51.html</a:t>
            </a: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D9330F9-A2CD-4747-BA78-01AF7E972D8C}" type="slidenum">
              <a:rPr lang="en-US"/>
              <a:pPr/>
              <a:t>26</a:t>
            </a:fld>
            <a:endParaRPr lang="en-US"/>
          </a:p>
        </p:txBody>
      </p:sp>
      <p:sp>
        <p:nvSpPr>
          <p:cNvPr id="158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8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E23A958-668F-45B4-A963-54B9D18EF660}" type="slidenum">
              <a:rPr lang="en-US"/>
              <a:pPr/>
              <a:t>32</a:t>
            </a:fld>
            <a:endParaRPr lang="en-US"/>
          </a:p>
        </p:txBody>
      </p:sp>
      <p:sp>
        <p:nvSpPr>
          <p:cNvPr id="27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8075" y="698500"/>
            <a:ext cx="4641850" cy="3482975"/>
          </a:xfrm>
          <a:ln/>
        </p:spPr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416425"/>
            <a:ext cx="5486400" cy="4181475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49F69A6-1381-44B2-A8AE-4E7258184904}" type="slidenum">
              <a:rPr lang="en-US"/>
              <a:pPr/>
              <a:t>33</a:t>
            </a:fld>
            <a:endParaRPr lang="en-US"/>
          </a:p>
        </p:txBody>
      </p:sp>
      <p:sp>
        <p:nvSpPr>
          <p:cNvPr id="29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8075" y="698500"/>
            <a:ext cx="4641850" cy="3482975"/>
          </a:xfrm>
          <a:ln/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416425"/>
            <a:ext cx="5486400" cy="4181475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1C47FFB-20AB-4F90-A125-7762E324D8FD}" type="slidenum">
              <a:rPr lang="en-US"/>
              <a:pPr/>
              <a:t>34</a:t>
            </a:fld>
            <a:endParaRPr lang="en-US"/>
          </a:p>
        </p:txBody>
      </p:sp>
      <p:sp>
        <p:nvSpPr>
          <p:cNvPr id="31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8075" y="698500"/>
            <a:ext cx="4641850" cy="3482975"/>
          </a:xfrm>
          <a:ln/>
        </p:spPr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416425"/>
            <a:ext cx="5486400" cy="4181475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D604E21-B18B-406F-88FB-5A268CF59088}" type="slidenum">
              <a:rPr lang="en-US"/>
              <a:pPr/>
              <a:t>3</a:t>
            </a:fld>
            <a:endParaRPr lang="en-US"/>
          </a:p>
        </p:txBody>
      </p:sp>
      <p:sp>
        <p:nvSpPr>
          <p:cNvPr id="136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6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16B0D25-9C6B-449F-867C-FE2435B3987B}" type="slidenum">
              <a:rPr lang="en-US"/>
              <a:pPr/>
              <a:t>35</a:t>
            </a:fld>
            <a:endParaRPr lang="en-US"/>
          </a:p>
        </p:txBody>
      </p:sp>
      <p:sp>
        <p:nvSpPr>
          <p:cNvPr id="3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8075" y="698500"/>
            <a:ext cx="4641850" cy="3482975"/>
          </a:xfrm>
          <a:ln/>
        </p:spPr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416425"/>
            <a:ext cx="5486400" cy="4181475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9C9ED0F-4DB3-4980-BD3F-68880E90402A}" type="slidenum">
              <a:rPr lang="en-US"/>
              <a:pPr/>
              <a:t>36</a:t>
            </a:fld>
            <a:endParaRPr lang="en-US"/>
          </a:p>
        </p:txBody>
      </p:sp>
      <p:sp>
        <p:nvSpPr>
          <p:cNvPr id="35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8075" y="698500"/>
            <a:ext cx="4641850" cy="3482975"/>
          </a:xfrm>
          <a:ln/>
        </p:spPr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416425"/>
            <a:ext cx="5486400" cy="4181475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EA2846D-4B02-4FB7-A1C9-6CC44A0EFCFA}" type="slidenum">
              <a:rPr lang="en-US"/>
              <a:pPr/>
              <a:t>37</a:t>
            </a:fld>
            <a:endParaRPr lang="en-US"/>
          </a:p>
        </p:txBody>
      </p:sp>
      <p:sp>
        <p:nvSpPr>
          <p:cNvPr id="37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8075" y="698500"/>
            <a:ext cx="4641850" cy="3482975"/>
          </a:xfrm>
          <a:ln/>
        </p:spPr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416425"/>
            <a:ext cx="5486400" cy="4181475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7E93E5B-A90E-41BA-9538-641B10B88D66}" type="slidenum">
              <a:rPr lang="en-US"/>
              <a:pPr/>
              <a:t>38</a:t>
            </a:fld>
            <a:endParaRPr lang="en-US"/>
          </a:p>
        </p:txBody>
      </p:sp>
      <p:sp>
        <p:nvSpPr>
          <p:cNvPr id="39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8075" y="698500"/>
            <a:ext cx="4641850" cy="3482975"/>
          </a:xfrm>
          <a:ln/>
        </p:spPr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416425"/>
            <a:ext cx="5486400" cy="4181475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99DA340-F55C-4513-89BC-E4BFFFC8CD29}" type="slidenum">
              <a:rPr lang="en-US"/>
              <a:pPr/>
              <a:t>39</a:t>
            </a:fld>
            <a:endParaRPr lang="en-US"/>
          </a:p>
        </p:txBody>
      </p:sp>
      <p:sp>
        <p:nvSpPr>
          <p:cNvPr id="41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8075" y="698500"/>
            <a:ext cx="4641850" cy="3482975"/>
          </a:xfrm>
          <a:ln/>
        </p:spPr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416425"/>
            <a:ext cx="5486400" cy="4181475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45463DD-8B76-4D62-BE29-A1CECF0A889C}" type="slidenum">
              <a:rPr lang="en-US"/>
              <a:pPr/>
              <a:t>40</a:t>
            </a:fld>
            <a:endParaRPr lang="en-US"/>
          </a:p>
        </p:txBody>
      </p:sp>
      <p:sp>
        <p:nvSpPr>
          <p:cNvPr id="44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8075" y="698500"/>
            <a:ext cx="4641850" cy="3482975"/>
          </a:xfrm>
          <a:ln/>
        </p:spPr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416425"/>
            <a:ext cx="5486400" cy="4181475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25BA593-B9E0-4687-B10D-150357BD730E}" type="slidenum">
              <a:rPr lang="en-US"/>
              <a:pPr/>
              <a:t>41</a:t>
            </a:fld>
            <a:endParaRPr lang="en-US"/>
          </a:p>
        </p:txBody>
      </p:sp>
      <p:sp>
        <p:nvSpPr>
          <p:cNvPr id="46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8075" y="698500"/>
            <a:ext cx="4641850" cy="3482975"/>
          </a:xfrm>
          <a:ln/>
        </p:spPr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416425"/>
            <a:ext cx="5486400" cy="4181475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3191B88-EE2C-4945-940C-3699660245AE}" type="slidenum">
              <a:rPr lang="en-US"/>
              <a:pPr/>
              <a:t>4</a:t>
            </a:fld>
            <a:endParaRPr lang="en-US"/>
          </a:p>
        </p:txBody>
      </p:sp>
      <p:sp>
        <p:nvSpPr>
          <p:cNvPr id="137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CEBA576-936B-43CD-8F07-AE27648401D7}" type="slidenum">
              <a:rPr lang="en-US"/>
              <a:pPr/>
              <a:t>5</a:t>
            </a:fld>
            <a:endParaRPr lang="en-US"/>
          </a:p>
        </p:txBody>
      </p:sp>
      <p:sp>
        <p:nvSpPr>
          <p:cNvPr id="1382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8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A8EFD85-1A44-4723-B990-AC41362861C2}" type="slidenum">
              <a:rPr lang="en-US"/>
              <a:pPr/>
              <a:t>6</a:t>
            </a:fld>
            <a:endParaRPr lang="en-US"/>
          </a:p>
        </p:txBody>
      </p:sp>
      <p:sp>
        <p:nvSpPr>
          <p:cNvPr id="139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9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3679D3B-4D5F-44BB-BDD5-1C6021DCD4C0}" type="slidenum">
              <a:rPr lang="en-US"/>
              <a:pPr/>
              <a:t>7</a:t>
            </a:fld>
            <a:endParaRPr lang="en-US"/>
          </a:p>
        </p:txBody>
      </p:sp>
      <p:sp>
        <p:nvSpPr>
          <p:cNvPr id="1402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0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A18ABFA-AB73-434B-BFA3-A9AEC150BC78}" type="slidenum">
              <a:rPr lang="en-US"/>
              <a:pPr/>
              <a:t>8</a:t>
            </a:fld>
            <a:endParaRPr lang="en-US"/>
          </a:p>
        </p:txBody>
      </p:sp>
      <p:sp>
        <p:nvSpPr>
          <p:cNvPr id="141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1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B823909-A629-40F2-8C43-FA4FFC25DC04}" type="slidenum">
              <a:rPr lang="en-US"/>
              <a:pPr/>
              <a:t>9</a:t>
            </a:fld>
            <a:endParaRPr lang="en-US"/>
          </a:p>
        </p:txBody>
      </p:sp>
      <p:sp>
        <p:nvSpPr>
          <p:cNvPr id="144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4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9D40D7-600C-4A5B-9C3F-C6CF2817EEC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572A29-5A6F-48B5-902E-52315C18130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C5D438-3595-47DF-A1C9-3FCE7B8C975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5EAF136B-0827-4542-9128-22A8BE05F10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41148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0E986C41-DDF5-45EB-BDDB-B5D3A2ACDAB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 and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77724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4114800"/>
            <a:ext cx="77724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77127C98-BCAA-4163-853E-104E26BA553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85800" y="19812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85800" y="41148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41148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9D49628F-ABEE-42E3-9D3F-0F97C829199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D368F68C-C64E-4C41-A898-27B6D74E4A8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2944FF-246E-48EB-AA72-E57AF53F8BC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72AE1B-2853-4CC8-8E19-4C840D4B397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CF2A54-D556-40C5-AC63-30CBEE71ACF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CC7773-1A51-4819-AB9C-143855A63E1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B692C5-AB44-4F2C-8CEE-E16B9C992F9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2C97BD-512D-4AF5-B336-E50D7B18F85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463AE3-C88F-436B-9982-D250D29CAA4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0D3F75-98FA-468D-BE2A-BBEA76B2CAF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8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FD2303E6-440E-4756-B6C8-6D3A8C7A42A9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16.xml"/><Relationship Id="rId1" Type="http://schemas.openxmlformats.org/officeDocument/2006/relationships/video" Target="file:///D:\Documents\Dell%20my%20docs%202008\NASA\NASA%20PowerPoints\bh_eats_neutron_lg.mpeg" TargetMode="External"/><Relationship Id="rId4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5.jpeg"/><Relationship Id="rId4" Type="http://schemas.openxmlformats.org/officeDocument/2006/relationships/image" Target="../media/image44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8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8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1371600"/>
            <a:ext cx="7772400" cy="1143000"/>
          </a:xfrm>
        </p:spPr>
        <p:txBody>
          <a:bodyPr/>
          <a:lstStyle/>
          <a:p>
            <a:r>
              <a:rPr lang="en-US"/>
              <a:t>Cosmic Survey</a:t>
            </a:r>
            <a:br>
              <a:rPr lang="en-US"/>
            </a:br>
            <a:r>
              <a:rPr lang="en-US">
                <a:solidFill>
                  <a:srgbClr val="FF0000"/>
                </a:solidFill>
              </a:rPr>
              <a:t>History of the Universe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43000" y="3200400"/>
            <a:ext cx="7772400" cy="4114800"/>
          </a:xfrm>
        </p:spPr>
        <p:txBody>
          <a:bodyPr/>
          <a:lstStyle/>
          <a:p>
            <a:pPr algn="ctr">
              <a:buFontTx/>
              <a:buNone/>
            </a:pPr>
            <a:r>
              <a:rPr lang="en-US"/>
              <a:t>Linda L. Smith</a:t>
            </a:r>
          </a:p>
          <a:p>
            <a:pPr algn="ctr">
              <a:buFontTx/>
              <a:buNone/>
            </a:pPr>
            <a:r>
              <a:rPr lang="en-US"/>
              <a:t>Elementary Science Resource Specialist</a:t>
            </a:r>
          </a:p>
          <a:p>
            <a:pPr algn="ctr">
              <a:buFontTx/>
              <a:buNone/>
            </a:pPr>
            <a:r>
              <a:rPr lang="en-US"/>
              <a:t>Paulsboro Public Schools</a:t>
            </a:r>
          </a:p>
          <a:p>
            <a:pPr algn="ctr">
              <a:buFontTx/>
              <a:buNone/>
            </a:pPr>
            <a:r>
              <a:rPr lang="en-US"/>
              <a:t>NASA Educator Ambassador</a:t>
            </a:r>
          </a:p>
          <a:p>
            <a:pPr algn="ctr">
              <a:buFontTx/>
              <a:buNone/>
            </a:pPr>
            <a:r>
              <a:rPr lang="en-US"/>
              <a:t>Lsmith@paulsboro.k12.nj.us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2" name="Picture 4" descr="j0199259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5791200" y="1981200"/>
            <a:ext cx="3657600" cy="2689225"/>
          </a:xfrm>
          <a:noFill/>
          <a:ln/>
        </p:spPr>
      </p:pic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How Do We Know</a:t>
            </a:r>
          </a:p>
        </p:txBody>
      </p:sp>
      <p:sp>
        <p:nvSpPr>
          <p:cNvPr id="6861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066800" y="2133600"/>
            <a:ext cx="4648200" cy="4114800"/>
          </a:xfrm>
          <a:noFill/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800"/>
              <a:t>Infrared energy has an even shorter wavelength, about the size of the head of a pin.</a:t>
            </a:r>
          </a:p>
          <a:p>
            <a:pPr>
              <a:lnSpc>
                <a:spcPct val="90000"/>
              </a:lnSpc>
            </a:pPr>
            <a:r>
              <a:rPr lang="en-US" sz="2800"/>
              <a:t>They are easily absorbed into molecules, heating them up, like our french fries at MacDonald's</a:t>
            </a:r>
          </a:p>
          <a:p>
            <a:pPr>
              <a:lnSpc>
                <a:spcPct val="90000"/>
              </a:lnSpc>
            </a:pPr>
            <a:r>
              <a:rPr lang="en-US" sz="2800"/>
              <a:t>The dust between the stars also gives off infrared energy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How Do We Know</a:t>
            </a:r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524000" y="1981200"/>
            <a:ext cx="3810000" cy="4114800"/>
          </a:xfrm>
          <a:noFill/>
        </p:spPr>
        <p:txBody>
          <a:bodyPr/>
          <a:lstStyle/>
          <a:p>
            <a:r>
              <a:rPr lang="en-US" sz="2400"/>
              <a:t>Visible light rays are even shorter, about the size of a protozoan. </a:t>
            </a:r>
          </a:p>
          <a:p>
            <a:r>
              <a:rPr lang="en-US" sz="2400"/>
              <a:t>Visible light is the kind of energy that bounces off of me, into your eyes, and allows you to see me.</a:t>
            </a:r>
          </a:p>
          <a:p>
            <a:r>
              <a:rPr lang="en-US" sz="2400"/>
              <a:t>Anything you can see with your eyes is in the visible light range</a:t>
            </a:r>
          </a:p>
        </p:txBody>
      </p:sp>
      <p:pic>
        <p:nvPicPr>
          <p:cNvPr id="69641" name="Picture 9" descr="MPj03093300000[1]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5943600" y="1981200"/>
            <a:ext cx="2395538" cy="365760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How Do We Know</a:t>
            </a:r>
          </a:p>
        </p:txBody>
      </p:sp>
      <p:sp>
        <p:nvSpPr>
          <p:cNvPr id="7270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914400" y="1981200"/>
            <a:ext cx="4800600" cy="4114800"/>
          </a:xfrm>
          <a:noFill/>
        </p:spPr>
        <p:txBody>
          <a:bodyPr/>
          <a:lstStyle/>
          <a:p>
            <a:r>
              <a:rPr lang="en-US" sz="2400"/>
              <a:t>  Ultraviolet wavelengths are even smaller, about the size of a molecule.  That makes their frequencies very high.</a:t>
            </a:r>
          </a:p>
          <a:p>
            <a:r>
              <a:rPr lang="en-US" sz="2400"/>
              <a:t>A lot of waves can fit in a space, so they have a lot of energy</a:t>
            </a:r>
          </a:p>
          <a:p>
            <a:r>
              <a:rPr lang="en-US" sz="2400"/>
              <a:t>The sun and other stars produce ultraviolet energy</a:t>
            </a:r>
          </a:p>
          <a:p>
            <a:r>
              <a:rPr lang="en-US" sz="2400"/>
              <a:t>Our skin is a detector of ultraviolet energy</a:t>
            </a:r>
          </a:p>
        </p:txBody>
      </p:sp>
      <p:pic>
        <p:nvPicPr>
          <p:cNvPr id="72716" name="Picture 12" descr="MCj02321800000[1]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5614988" y="2079625"/>
            <a:ext cx="2995612" cy="2847975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How Do We Know</a:t>
            </a:r>
          </a:p>
        </p:txBody>
      </p:sp>
      <p:sp>
        <p:nvSpPr>
          <p:cNvPr id="7680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219200" y="1905000"/>
            <a:ext cx="4191000" cy="4114800"/>
          </a:xfrm>
          <a:noFill/>
        </p:spPr>
        <p:txBody>
          <a:bodyPr/>
          <a:lstStyle/>
          <a:p>
            <a:r>
              <a:rPr lang="en-US" sz="2400"/>
              <a:t>  X-rays are even smaller than Ultraviolet waves, about the size of an atom, </a:t>
            </a:r>
          </a:p>
          <a:p>
            <a:r>
              <a:rPr lang="en-US" sz="2400"/>
              <a:t> so they have even more energy than ultraviolet rays</a:t>
            </a:r>
          </a:p>
          <a:p>
            <a:r>
              <a:rPr lang="en-US" sz="2400"/>
              <a:t>Doctors use x-rays to look at your bones.</a:t>
            </a:r>
          </a:p>
          <a:p>
            <a:r>
              <a:rPr lang="en-US" sz="2400"/>
              <a:t>Hot gases in space also emit x-rays</a:t>
            </a:r>
          </a:p>
        </p:txBody>
      </p:sp>
      <p:pic>
        <p:nvPicPr>
          <p:cNvPr id="76809" name="Picture 9" descr="MCj02273460000[1]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5715000" y="2209800"/>
            <a:ext cx="6400800" cy="339725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How Do We Know</a:t>
            </a:r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143000" y="1981200"/>
            <a:ext cx="4648200" cy="4114800"/>
          </a:xfrm>
          <a:noFill/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800"/>
              <a:t>   Gamma rays are even smaller than x-rays, about the size of a nucleus of an atom.  They have even more energy.</a:t>
            </a:r>
          </a:p>
          <a:p>
            <a:pPr>
              <a:lnSpc>
                <a:spcPct val="90000"/>
              </a:lnSpc>
            </a:pPr>
            <a:r>
              <a:rPr lang="en-US" sz="2800"/>
              <a:t>Radioactive materials, and particle accelerators make gamma rays</a:t>
            </a:r>
          </a:p>
          <a:p>
            <a:pPr>
              <a:lnSpc>
                <a:spcPct val="90000"/>
              </a:lnSpc>
            </a:pPr>
            <a:r>
              <a:rPr lang="en-US" sz="2800"/>
              <a:t>The biggest producer of gamma rays is our universe</a:t>
            </a:r>
          </a:p>
        </p:txBody>
      </p:sp>
      <p:pic>
        <p:nvPicPr>
          <p:cNvPr id="79876" name="Picture 4" descr="MCj02374040000[1]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5562600" y="2133600"/>
            <a:ext cx="2855913" cy="3290888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How Do We Know</a:t>
            </a:r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295400" y="1828800"/>
            <a:ext cx="4267200" cy="4114800"/>
          </a:xfrm>
          <a:noFill/>
        </p:spPr>
        <p:txBody>
          <a:bodyPr/>
          <a:lstStyle/>
          <a:p>
            <a:r>
              <a:rPr lang="en-US" sz="2400"/>
              <a:t>We started to make telescopes that would detect different kinds of frequencies </a:t>
            </a:r>
          </a:p>
          <a:p>
            <a:r>
              <a:rPr lang="en-US" sz="2400"/>
              <a:t>Some telescopes can detect visual light energy </a:t>
            </a:r>
          </a:p>
          <a:p>
            <a:r>
              <a:rPr lang="en-US" sz="2400"/>
              <a:t>Some can detect X-ray energy</a:t>
            </a:r>
          </a:p>
          <a:p>
            <a:r>
              <a:rPr lang="en-US" sz="2400"/>
              <a:t>Some can detect radio energy</a:t>
            </a:r>
          </a:p>
          <a:p>
            <a:r>
              <a:rPr lang="en-US" sz="2400"/>
              <a:t>Putting all this information together helps us to understand what’s going on in our universe</a:t>
            </a:r>
          </a:p>
          <a:p>
            <a:endParaRPr lang="en-US" sz="2400"/>
          </a:p>
        </p:txBody>
      </p:sp>
      <p:pic>
        <p:nvPicPr>
          <p:cNvPr id="66568" name="Picture 8" descr="MCj03908100000[1]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5562600" y="2514600"/>
            <a:ext cx="3200400" cy="305435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Text Box 2"/>
          <p:cNvSpPr txBox="1">
            <a:spLocks noChangeArrowheads="1"/>
          </p:cNvSpPr>
          <p:nvPr/>
        </p:nvSpPr>
        <p:spPr bwMode="auto">
          <a:xfrm>
            <a:off x="1050925" y="955675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en-US" sz="2400"/>
          </a:p>
        </p:txBody>
      </p:sp>
      <p:pic>
        <p:nvPicPr>
          <p:cNvPr id="130051" name="Picture 3" descr="em_thru_atmosphere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00200" y="1852613"/>
            <a:ext cx="7086600" cy="2979737"/>
          </a:xfrm>
          <a:prstGeom prst="rect">
            <a:avLst/>
          </a:prstGeom>
          <a:noFill/>
        </p:spPr>
      </p:pic>
      <p:sp>
        <p:nvSpPr>
          <p:cNvPr id="130052" name="Rectangle 4"/>
          <p:cNvSpPr>
            <a:spLocks noChangeArrowheads="1"/>
          </p:cNvSpPr>
          <p:nvPr/>
        </p:nvSpPr>
        <p:spPr bwMode="auto">
          <a:xfrm>
            <a:off x="6037263" y="4495800"/>
            <a:ext cx="2649537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000"/>
              <a:t>http://imagers.gsfc.nasa.gov/ems/atmosphere.gif</a:t>
            </a:r>
          </a:p>
        </p:txBody>
      </p:sp>
      <p:sp>
        <p:nvSpPr>
          <p:cNvPr id="130053" name="Rectangle 5"/>
          <p:cNvSpPr>
            <a:spLocks noGrp="1" noChangeArrowheads="1"/>
          </p:cNvSpPr>
          <p:nvPr>
            <p:ph type="body" sz="half" idx="2"/>
          </p:nvPr>
        </p:nvSpPr>
        <p:spPr>
          <a:xfrm>
            <a:off x="914400" y="5029200"/>
            <a:ext cx="8229600" cy="2057400"/>
          </a:xfrm>
        </p:spPr>
        <p:txBody>
          <a:bodyPr/>
          <a:lstStyle/>
          <a:p>
            <a:pPr algn="ctr">
              <a:spcBef>
                <a:spcPct val="0"/>
              </a:spcBef>
              <a:buFontTx/>
              <a:buNone/>
            </a:pPr>
            <a:endParaRPr lang="en-US" sz="2800"/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sz="2800"/>
              <a:t>To see gamma rays, X-rays, most UV and </a:t>
            </a:r>
            <a:br>
              <a:rPr lang="en-US" sz="2800"/>
            </a:br>
            <a:r>
              <a:rPr lang="en-US" sz="2800"/>
              <a:t>some IR you must go to space</a:t>
            </a:r>
          </a:p>
        </p:txBody>
      </p:sp>
      <p:sp>
        <p:nvSpPr>
          <p:cNvPr id="130054" name="Rectangle 6"/>
          <p:cNvSpPr>
            <a:spLocks noChangeArrowheads="1"/>
          </p:cNvSpPr>
          <p:nvPr/>
        </p:nvSpPr>
        <p:spPr bwMode="auto">
          <a:xfrm>
            <a:off x="1041400" y="685800"/>
            <a:ext cx="7645400" cy="42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</a:pPr>
            <a:r>
              <a:rPr lang="en-US" sz="2400"/>
              <a:t>Only visible, radio and some IR and UV gets through the air!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1143000"/>
          </a:xfrm>
        </p:spPr>
        <p:txBody>
          <a:bodyPr/>
          <a:lstStyle/>
          <a:p>
            <a:r>
              <a:rPr lang="en-US"/>
              <a:t>How Do We Know?</a:t>
            </a:r>
          </a:p>
        </p:txBody>
      </p:sp>
      <p:pic>
        <p:nvPicPr>
          <p:cNvPr id="47113" name="Picture 9" descr="picture of HST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914400" y="2819400"/>
            <a:ext cx="3352800" cy="3286125"/>
          </a:xfrm>
          <a:noFill/>
          <a:ln/>
        </p:spPr>
      </p:pic>
      <p:sp>
        <p:nvSpPr>
          <p:cNvPr id="47116" name="Text Box 12"/>
          <p:cNvSpPr txBox="1">
            <a:spLocks noChangeArrowheads="1"/>
          </p:cNvSpPr>
          <p:nvPr/>
        </p:nvSpPr>
        <p:spPr bwMode="auto">
          <a:xfrm>
            <a:off x="4419600" y="1981200"/>
            <a:ext cx="4343400" cy="538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US" sz="2400"/>
              <a:t>Is probably the most famous of Telescopes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sz="2400"/>
              <a:t>Three cameras, two spectrographs, and fine guidance sensors 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sz="2400"/>
              <a:t>Produces high resolution images of astronomical objects 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sz="2400"/>
              <a:t>Its images are 10 times better than the best telescope on earth.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sz="2400"/>
              <a:t>Takes pictures of small areas in great detail</a:t>
            </a:r>
          </a:p>
          <a:p>
            <a:pPr>
              <a:spcBef>
                <a:spcPct val="50000"/>
              </a:spcBef>
              <a:buFontTx/>
              <a:buChar char="•"/>
            </a:pPr>
            <a:endParaRPr lang="en-US" sz="2400"/>
          </a:p>
        </p:txBody>
      </p:sp>
      <p:sp>
        <p:nvSpPr>
          <p:cNvPr id="47121" name="WordArt 17"/>
          <p:cNvSpPr>
            <a:spLocks noChangeArrowheads="1" noChangeShapeType="1" noTextEdit="1"/>
          </p:cNvSpPr>
          <p:nvPr/>
        </p:nvSpPr>
        <p:spPr bwMode="auto">
          <a:xfrm>
            <a:off x="1447800" y="1295400"/>
            <a:ext cx="6991350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Hubble Space Telescope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04800"/>
            <a:ext cx="7772400" cy="1143000"/>
          </a:xfrm>
        </p:spPr>
        <p:txBody>
          <a:bodyPr/>
          <a:lstStyle/>
          <a:p>
            <a:r>
              <a:rPr lang="en-US"/>
              <a:t>How Do We Know?</a:t>
            </a:r>
          </a:p>
        </p:txBody>
      </p:sp>
      <p:sp>
        <p:nvSpPr>
          <p:cNvPr id="51204" name="Text Box 4"/>
          <p:cNvSpPr txBox="1">
            <a:spLocks noChangeArrowheads="1"/>
          </p:cNvSpPr>
          <p:nvPr/>
        </p:nvSpPr>
        <p:spPr bwMode="auto">
          <a:xfrm>
            <a:off x="4191000" y="2362200"/>
            <a:ext cx="4953000" cy="429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US" sz="2400"/>
              <a:t>Relatively small satellite. It is just about six feet tall and as wide as your outstretched arms. 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sz="2400"/>
              <a:t>The two mirrors of the GALEX telescope are just a half meter (20 inches) across 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sz="2400"/>
              <a:t>Acts like a digital camera that takes pictures in the ultraviolet range of light waves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sz="2400"/>
              <a:t>Takes broad far away shots of the sky </a:t>
            </a:r>
          </a:p>
        </p:txBody>
      </p:sp>
      <p:sp>
        <p:nvSpPr>
          <p:cNvPr id="51205" name="WordArt 5"/>
          <p:cNvSpPr>
            <a:spLocks noChangeArrowheads="1" noChangeShapeType="1" noTextEdit="1"/>
          </p:cNvSpPr>
          <p:nvPr/>
        </p:nvSpPr>
        <p:spPr bwMode="auto">
          <a:xfrm>
            <a:off x="1447800" y="1524000"/>
            <a:ext cx="6991350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GALEX Space Telescope</a:t>
            </a:r>
          </a:p>
        </p:txBody>
      </p:sp>
      <p:pic>
        <p:nvPicPr>
          <p:cNvPr id="51210" name="Picture 10" descr="Artists impression of GALEX in orbit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182688" y="2895600"/>
            <a:ext cx="2916237" cy="335280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How Do We Know?</a:t>
            </a:r>
          </a:p>
        </p:txBody>
      </p:sp>
      <p:sp>
        <p:nvSpPr>
          <p:cNvPr id="52228" name="Text Box 4"/>
          <p:cNvSpPr txBox="1">
            <a:spLocks noChangeArrowheads="1"/>
          </p:cNvSpPr>
          <p:nvPr/>
        </p:nvSpPr>
        <p:spPr bwMode="auto">
          <a:xfrm>
            <a:off x="4038600" y="2895600"/>
            <a:ext cx="5105400" cy="344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US" sz="2000" b="1"/>
              <a:t>Orbits the earth once every 98 minutes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sz="2000" b="1"/>
              <a:t>Takes pictures that are 2 moons wide 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sz="2000" b="1"/>
              <a:t>Has special mirrors that curve the light.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sz="2000" b="1"/>
              <a:t>Ordinary telescopes would get images that looked like comets from such a large scan of the sky.  GALEX’s mirrors change that kind of image into a flat picture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sz="2000" b="1"/>
              <a:t>In addition to visible light GALEX has detectors that can read ultra violet light</a:t>
            </a:r>
          </a:p>
        </p:txBody>
      </p:sp>
      <p:sp>
        <p:nvSpPr>
          <p:cNvPr id="52229" name="WordArt 5"/>
          <p:cNvSpPr>
            <a:spLocks noChangeArrowheads="1" noChangeShapeType="1" noTextEdit="1"/>
          </p:cNvSpPr>
          <p:nvPr/>
        </p:nvSpPr>
        <p:spPr bwMode="auto">
          <a:xfrm>
            <a:off x="1447800" y="1981200"/>
            <a:ext cx="6991350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GALEX Space Telescope</a:t>
            </a:r>
          </a:p>
        </p:txBody>
      </p:sp>
      <p:pic>
        <p:nvPicPr>
          <p:cNvPr id="52233" name="Picture 9" descr="GALEX Engineering Drawi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322388" y="2819400"/>
            <a:ext cx="2716212" cy="342900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How Do We Know</a:t>
            </a:r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838200" y="1828800"/>
            <a:ext cx="3810000" cy="4114800"/>
          </a:xfrm>
          <a:noFill/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800"/>
              <a:t>Scientists study how light and other energies interacts with different things.</a:t>
            </a:r>
          </a:p>
          <a:p>
            <a:pPr>
              <a:lnSpc>
                <a:spcPct val="90000"/>
              </a:lnSpc>
            </a:pPr>
            <a:r>
              <a:rPr lang="en-US" sz="2800"/>
              <a:t>From those observations they know that light, and any other kind of energy travels in waves.</a:t>
            </a:r>
          </a:p>
        </p:txBody>
      </p:sp>
      <p:pic>
        <p:nvPicPr>
          <p:cNvPr id="57348" name="Picture 4" descr="j0233831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648200" y="3224213"/>
            <a:ext cx="3810000" cy="1627187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04800"/>
            <a:ext cx="7772400" cy="1143000"/>
          </a:xfrm>
        </p:spPr>
        <p:txBody>
          <a:bodyPr/>
          <a:lstStyle/>
          <a:p>
            <a:r>
              <a:rPr lang="en-US"/>
              <a:t>How Do We Know?</a:t>
            </a:r>
          </a:p>
        </p:txBody>
      </p:sp>
      <p:sp>
        <p:nvSpPr>
          <p:cNvPr id="55299" name="Text Box 3"/>
          <p:cNvSpPr txBox="1">
            <a:spLocks noChangeArrowheads="1"/>
          </p:cNvSpPr>
          <p:nvPr/>
        </p:nvSpPr>
        <p:spPr bwMode="auto">
          <a:xfrm>
            <a:off x="4648200" y="2514600"/>
            <a:ext cx="4343400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US" sz="2400"/>
              <a:t>Hubble Telescope takes very detailed pictures of a very small section of the sky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sz="2400"/>
              <a:t>GALEX takes very large pictures of very large pieces of the sky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sz="2400"/>
              <a:t>It’s kind of like Hubble taking close up pictures and GALEX taking landscape picture </a:t>
            </a:r>
          </a:p>
        </p:txBody>
      </p:sp>
      <p:sp>
        <p:nvSpPr>
          <p:cNvPr id="55300" name="WordArt 4"/>
          <p:cNvSpPr>
            <a:spLocks noChangeArrowheads="1" noChangeShapeType="1" noTextEdit="1"/>
          </p:cNvSpPr>
          <p:nvPr/>
        </p:nvSpPr>
        <p:spPr bwMode="auto">
          <a:xfrm>
            <a:off x="1447800" y="1371600"/>
            <a:ext cx="6991350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GALEX Space Telescope</a:t>
            </a:r>
          </a:p>
        </p:txBody>
      </p:sp>
      <p:pic>
        <p:nvPicPr>
          <p:cNvPr id="55304" name="Picture 8" descr="GALEX - HST compariso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90600" y="2871788"/>
            <a:ext cx="3581400" cy="27066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How Do We Know?</a:t>
            </a:r>
          </a:p>
        </p:txBody>
      </p:sp>
      <p:sp>
        <p:nvSpPr>
          <p:cNvPr id="53252" name="Text Box 4"/>
          <p:cNvSpPr txBox="1">
            <a:spLocks noChangeArrowheads="1"/>
          </p:cNvSpPr>
          <p:nvPr/>
        </p:nvSpPr>
        <p:spPr bwMode="auto">
          <a:xfrm>
            <a:off x="4495800" y="2819400"/>
            <a:ext cx="4343400" cy="356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US" sz="2400"/>
              <a:t>Scientists take pictures from Hubble and Galax and compare and contrast the data from both telescopes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sz="2400"/>
              <a:t>The analysis of these images and images from many more telescopes are the basis of what we know about the Universe today.</a:t>
            </a:r>
          </a:p>
        </p:txBody>
      </p:sp>
      <p:sp>
        <p:nvSpPr>
          <p:cNvPr id="53253" name="WordArt 5"/>
          <p:cNvSpPr>
            <a:spLocks noChangeArrowheads="1" noChangeShapeType="1" noTextEdit="1"/>
          </p:cNvSpPr>
          <p:nvPr/>
        </p:nvSpPr>
        <p:spPr bwMode="auto">
          <a:xfrm>
            <a:off x="1447800" y="1981200"/>
            <a:ext cx="6991350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GALEX &amp; Hubble Space Telescopes Working Together</a:t>
            </a:r>
          </a:p>
        </p:txBody>
      </p:sp>
      <p:pic>
        <p:nvPicPr>
          <p:cNvPr id="53255" name="Picture 7" descr="GALEX in the Laboratory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990600" y="3200400"/>
            <a:ext cx="3333750" cy="220345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2"/>
          <p:cNvSpPr txBox="1">
            <a:spLocks noChangeArrowheads="1"/>
          </p:cNvSpPr>
          <p:nvPr/>
        </p:nvSpPr>
        <p:spPr bwMode="auto">
          <a:xfrm>
            <a:off x="1905000" y="838200"/>
            <a:ext cx="5357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1432" tIns="45716" rIns="91432" bIns="45716">
            <a:spAutoFit/>
          </a:bodyPr>
          <a:lstStyle/>
          <a:p>
            <a:pPr algn="ctr"/>
            <a:r>
              <a:rPr lang="en-US" sz="2400" b="1">
                <a:solidFill>
                  <a:srgbClr val="6699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Size and Scale of the Universe</a:t>
            </a:r>
          </a:p>
        </p:txBody>
      </p:sp>
      <p:pic>
        <p:nvPicPr>
          <p:cNvPr id="24579" name="Picture 3" descr="bt2lf0101_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44563" y="1295400"/>
            <a:ext cx="7285037" cy="456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838200" y="5867400"/>
            <a:ext cx="57150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800">
                <a:latin typeface="Verdana" pitchFamily="34" charset="0"/>
              </a:rPr>
              <a:t>Image courtesy of </a:t>
            </a:r>
            <a:r>
              <a:rPr lang="en-US" sz="800" i="1">
                <a:latin typeface="Verdana" pitchFamily="34" charset="0"/>
              </a:rPr>
              <a:t>The Cosmic Perspective</a:t>
            </a:r>
            <a:r>
              <a:rPr lang="en-US" sz="800">
                <a:latin typeface="Verdana" pitchFamily="34" charset="0"/>
              </a:rPr>
              <a:t> by Bennett, Donahue, Schneider, &amp; Voit; Addison Wesley, 2002</a:t>
            </a:r>
          </a:p>
        </p:txBody>
      </p:sp>
      <p:sp>
        <p:nvSpPr>
          <p:cNvPr id="24582" name="Rectangle 6"/>
          <p:cNvSpPr>
            <a:spLocks noChangeArrowheads="1"/>
          </p:cNvSpPr>
          <p:nvPr/>
        </p:nvSpPr>
        <p:spPr bwMode="auto">
          <a:xfrm>
            <a:off x="685800" y="-762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en-US" sz="4400">
                <a:solidFill>
                  <a:schemeClr val="tx2"/>
                </a:solidFill>
              </a:rPr>
              <a:t>What We Know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M45 – The Pleiades Cluster</a:t>
            </a:r>
          </a:p>
        </p:txBody>
      </p:sp>
      <p:sp>
        <p:nvSpPr>
          <p:cNvPr id="87043" name="Text Box 3"/>
          <p:cNvSpPr txBox="1">
            <a:spLocks noChangeArrowheads="1"/>
          </p:cNvSpPr>
          <p:nvPr/>
        </p:nvSpPr>
        <p:spPr bwMode="auto">
          <a:xfrm>
            <a:off x="914400" y="3352800"/>
            <a:ext cx="25273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/>
              <a:t>X-ray: T. Preibisch</a:t>
            </a:r>
          </a:p>
        </p:txBody>
      </p:sp>
      <p:sp>
        <p:nvSpPr>
          <p:cNvPr id="87044" name="Text Box 4"/>
          <p:cNvSpPr txBox="1">
            <a:spLocks noChangeArrowheads="1"/>
          </p:cNvSpPr>
          <p:nvPr/>
        </p:nvSpPr>
        <p:spPr bwMode="auto">
          <a:xfrm>
            <a:off x="3689350" y="3429000"/>
            <a:ext cx="23241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/>
              <a:t>Ultraviolet: MSX</a:t>
            </a:r>
          </a:p>
        </p:txBody>
      </p:sp>
      <p:sp>
        <p:nvSpPr>
          <p:cNvPr id="87045" name="Text Box 5"/>
          <p:cNvSpPr txBox="1">
            <a:spLocks noChangeArrowheads="1"/>
          </p:cNvSpPr>
          <p:nvPr/>
        </p:nvSpPr>
        <p:spPr bwMode="auto">
          <a:xfrm>
            <a:off x="6781800" y="3429000"/>
            <a:ext cx="19431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400"/>
              <a:t>Visible: AAO</a:t>
            </a:r>
          </a:p>
        </p:txBody>
      </p:sp>
      <p:sp>
        <p:nvSpPr>
          <p:cNvPr id="87046" name="Text Box 6"/>
          <p:cNvSpPr txBox="1">
            <a:spLocks noChangeArrowheads="1"/>
          </p:cNvSpPr>
          <p:nvPr/>
        </p:nvSpPr>
        <p:spPr bwMode="auto">
          <a:xfrm>
            <a:off x="2209800" y="5832475"/>
            <a:ext cx="20208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/>
              <a:t>Infrared: IRAS</a:t>
            </a:r>
          </a:p>
        </p:txBody>
      </p:sp>
      <p:sp>
        <p:nvSpPr>
          <p:cNvPr id="87047" name="Text Box 7"/>
          <p:cNvSpPr txBox="1">
            <a:spLocks noChangeArrowheads="1"/>
          </p:cNvSpPr>
          <p:nvPr/>
        </p:nvSpPr>
        <p:spPr bwMode="auto">
          <a:xfrm>
            <a:off x="5600700" y="5832475"/>
            <a:ext cx="1852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/>
              <a:t>Radio: NVSS</a:t>
            </a:r>
          </a:p>
        </p:txBody>
      </p:sp>
      <p:pic>
        <p:nvPicPr>
          <p:cNvPr id="87048" name="Picture 8" descr="m45iras2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09800" y="4038600"/>
            <a:ext cx="1905000" cy="1854200"/>
          </a:xfrm>
          <a:prstGeom prst="rect">
            <a:avLst/>
          </a:prstGeom>
          <a:noFill/>
        </p:spPr>
      </p:pic>
      <p:pic>
        <p:nvPicPr>
          <p:cNvPr id="87049" name="Picture 9" descr="m45malin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81800" y="1600200"/>
            <a:ext cx="1879600" cy="1905000"/>
          </a:xfrm>
          <a:prstGeom prst="rect">
            <a:avLst/>
          </a:prstGeom>
          <a:noFill/>
        </p:spPr>
      </p:pic>
      <p:pic>
        <p:nvPicPr>
          <p:cNvPr id="87050" name="Picture 10" descr="m45nvss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73713" y="3962400"/>
            <a:ext cx="1905000" cy="1905000"/>
          </a:xfrm>
          <a:prstGeom prst="rect">
            <a:avLst/>
          </a:prstGeom>
          <a:noFill/>
        </p:spPr>
      </p:pic>
      <p:pic>
        <p:nvPicPr>
          <p:cNvPr id="87051" name="Picture 11" descr="m45rosat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295400" y="1600200"/>
            <a:ext cx="1905000" cy="1854200"/>
          </a:xfrm>
          <a:prstGeom prst="rect">
            <a:avLst/>
          </a:prstGeom>
          <a:noFill/>
        </p:spPr>
      </p:pic>
      <p:pic>
        <p:nvPicPr>
          <p:cNvPr id="87052" name="Picture 12" descr="m45uv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038600" y="1600200"/>
            <a:ext cx="1625600" cy="190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title" sz="quarter"/>
          </p:nvPr>
        </p:nvSpPr>
        <p:spPr/>
        <p:txBody>
          <a:bodyPr/>
          <a:lstStyle/>
          <a:p>
            <a:r>
              <a:rPr lang="en-US" sz="4000"/>
              <a:t>Multi-wavelength Crab Nebula</a:t>
            </a:r>
          </a:p>
        </p:txBody>
      </p:sp>
      <p:grpSp>
        <p:nvGrpSpPr>
          <p:cNvPr id="89091" name="Group 3"/>
          <p:cNvGrpSpPr>
            <a:grpSpLocks/>
          </p:cNvGrpSpPr>
          <p:nvPr/>
        </p:nvGrpSpPr>
        <p:grpSpPr bwMode="auto">
          <a:xfrm>
            <a:off x="1143000" y="1524000"/>
            <a:ext cx="2087563" cy="2266950"/>
            <a:chOff x="609" y="1008"/>
            <a:chExt cx="1315" cy="1428"/>
          </a:xfrm>
        </p:grpSpPr>
        <p:pic>
          <p:nvPicPr>
            <p:cNvPr id="89092" name="Picture 4" descr="0052_xray_l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66" y="1008"/>
              <a:ext cx="1200" cy="1200"/>
            </a:xfrm>
            <a:prstGeom prst="rect">
              <a:avLst/>
            </a:prstGeom>
            <a:noFill/>
          </p:spPr>
        </p:pic>
        <p:sp>
          <p:nvSpPr>
            <p:cNvPr id="89093" name="Text Box 5"/>
            <p:cNvSpPr txBox="1">
              <a:spLocks noChangeArrowheads="1"/>
            </p:cNvSpPr>
            <p:nvPr/>
          </p:nvSpPr>
          <p:spPr bwMode="auto">
            <a:xfrm>
              <a:off x="609" y="2148"/>
              <a:ext cx="131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400"/>
                <a:t>X-ray: Chandra</a:t>
              </a:r>
            </a:p>
          </p:txBody>
        </p:sp>
      </p:grpSp>
      <p:pic>
        <p:nvPicPr>
          <p:cNvPr id="89094" name="Picture 6" descr="m1_nuv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14800" y="1600200"/>
            <a:ext cx="1695450" cy="1905000"/>
          </a:xfrm>
          <a:prstGeom prst="rect">
            <a:avLst/>
          </a:prstGeom>
          <a:noFill/>
        </p:spPr>
      </p:pic>
      <p:sp>
        <p:nvSpPr>
          <p:cNvPr id="89095" name="Text Box 7"/>
          <p:cNvSpPr txBox="1">
            <a:spLocks noChangeArrowheads="1"/>
          </p:cNvSpPr>
          <p:nvPr/>
        </p:nvSpPr>
        <p:spPr bwMode="auto">
          <a:xfrm>
            <a:off x="3962400" y="3429000"/>
            <a:ext cx="21701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/>
              <a:t>Ultraviolet: UIT</a:t>
            </a:r>
          </a:p>
        </p:txBody>
      </p:sp>
      <p:pic>
        <p:nvPicPr>
          <p:cNvPr id="89096" name="Picture 8" descr="0052_optical_l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629400" y="1600200"/>
            <a:ext cx="1924050" cy="1924050"/>
          </a:xfrm>
          <a:prstGeom prst="rect">
            <a:avLst/>
          </a:prstGeom>
          <a:noFill/>
        </p:spPr>
      </p:pic>
      <p:sp>
        <p:nvSpPr>
          <p:cNvPr id="89097" name="Text Box 9"/>
          <p:cNvSpPr txBox="1">
            <a:spLocks noChangeArrowheads="1"/>
          </p:cNvSpPr>
          <p:nvPr/>
        </p:nvSpPr>
        <p:spPr bwMode="auto">
          <a:xfrm>
            <a:off x="6473825" y="3505200"/>
            <a:ext cx="22383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/>
              <a:t>Visible: Palomar</a:t>
            </a:r>
          </a:p>
        </p:txBody>
      </p:sp>
      <p:pic>
        <p:nvPicPr>
          <p:cNvPr id="89098" name="Picture 10" descr="0052_infrared_l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828800" y="4106863"/>
            <a:ext cx="2057400" cy="2036762"/>
          </a:xfrm>
          <a:prstGeom prst="rect">
            <a:avLst/>
          </a:prstGeom>
          <a:noFill/>
        </p:spPr>
      </p:pic>
      <p:sp>
        <p:nvSpPr>
          <p:cNvPr id="89099" name="Text Box 11"/>
          <p:cNvSpPr txBox="1">
            <a:spLocks noChangeArrowheads="1"/>
          </p:cNvSpPr>
          <p:nvPr/>
        </p:nvSpPr>
        <p:spPr bwMode="auto">
          <a:xfrm>
            <a:off x="1703388" y="6053138"/>
            <a:ext cx="23098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/>
              <a:t>Infrared: 2MASS</a:t>
            </a:r>
          </a:p>
        </p:txBody>
      </p:sp>
      <p:pic>
        <p:nvPicPr>
          <p:cNvPr id="89100" name="Picture 12" descr="0052_radio_l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906963" y="4259263"/>
            <a:ext cx="2057400" cy="1927225"/>
          </a:xfrm>
          <a:prstGeom prst="rect">
            <a:avLst/>
          </a:prstGeom>
          <a:noFill/>
        </p:spPr>
      </p:pic>
      <p:sp>
        <p:nvSpPr>
          <p:cNvPr id="89101" name="Text Box 13"/>
          <p:cNvSpPr txBox="1">
            <a:spLocks noChangeArrowheads="1"/>
          </p:cNvSpPr>
          <p:nvPr/>
        </p:nvSpPr>
        <p:spPr bwMode="auto">
          <a:xfrm>
            <a:off x="5087938" y="6096000"/>
            <a:ext cx="16986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/>
              <a:t>Radio: VLA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M51 – The Whirlpool Galaxy</a:t>
            </a:r>
          </a:p>
        </p:txBody>
      </p:sp>
      <p:pic>
        <p:nvPicPr>
          <p:cNvPr id="91139" name="Picture 3" descr="m51chandr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95400" y="1600200"/>
            <a:ext cx="1600200" cy="1905000"/>
          </a:xfrm>
          <a:prstGeom prst="rect">
            <a:avLst/>
          </a:prstGeom>
          <a:noFill/>
        </p:spPr>
      </p:pic>
      <p:pic>
        <p:nvPicPr>
          <p:cNvPr id="91140" name="Picture 4" descr="m51color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86600" y="1600200"/>
            <a:ext cx="1422400" cy="1905000"/>
          </a:xfrm>
          <a:prstGeom prst="rect">
            <a:avLst/>
          </a:prstGeom>
          <a:noFill/>
        </p:spPr>
      </p:pic>
      <p:pic>
        <p:nvPicPr>
          <p:cNvPr id="91141" name="Picture 5" descr="m51galex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803650" y="1600200"/>
            <a:ext cx="1689100" cy="1905000"/>
          </a:xfrm>
          <a:prstGeom prst="rect">
            <a:avLst/>
          </a:prstGeom>
          <a:noFill/>
        </p:spPr>
      </p:pic>
      <p:pic>
        <p:nvPicPr>
          <p:cNvPr id="91142" name="Picture 6" descr="m51iso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362200" y="3886200"/>
            <a:ext cx="1587500" cy="1905000"/>
          </a:xfrm>
          <a:prstGeom prst="rect">
            <a:avLst/>
          </a:prstGeom>
          <a:noFill/>
        </p:spPr>
      </p:pic>
      <p:pic>
        <p:nvPicPr>
          <p:cNvPr id="91143" name="Picture 7" descr="m51vla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715000" y="3886200"/>
            <a:ext cx="1587500" cy="1905000"/>
          </a:xfrm>
          <a:prstGeom prst="rect">
            <a:avLst/>
          </a:prstGeom>
          <a:noFill/>
        </p:spPr>
      </p:pic>
      <p:sp>
        <p:nvSpPr>
          <p:cNvPr id="91144" name="Text Box 8"/>
          <p:cNvSpPr txBox="1">
            <a:spLocks noChangeArrowheads="1"/>
          </p:cNvSpPr>
          <p:nvPr/>
        </p:nvSpPr>
        <p:spPr bwMode="auto">
          <a:xfrm>
            <a:off x="990600" y="3429000"/>
            <a:ext cx="20875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/>
              <a:t>X-ray: Chandra</a:t>
            </a:r>
          </a:p>
        </p:txBody>
      </p:sp>
      <p:sp>
        <p:nvSpPr>
          <p:cNvPr id="91145" name="Text Box 9"/>
          <p:cNvSpPr txBox="1">
            <a:spLocks noChangeArrowheads="1"/>
          </p:cNvSpPr>
          <p:nvPr/>
        </p:nvSpPr>
        <p:spPr bwMode="auto">
          <a:xfrm>
            <a:off x="3200400" y="3429000"/>
            <a:ext cx="26955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/>
              <a:t>Ultraviolet: GALEX</a:t>
            </a:r>
          </a:p>
        </p:txBody>
      </p:sp>
      <p:sp>
        <p:nvSpPr>
          <p:cNvPr id="91146" name="Text Box 10"/>
          <p:cNvSpPr txBox="1">
            <a:spLocks noChangeArrowheads="1"/>
          </p:cNvSpPr>
          <p:nvPr/>
        </p:nvSpPr>
        <p:spPr bwMode="auto">
          <a:xfrm>
            <a:off x="5981700" y="3429000"/>
            <a:ext cx="30861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400"/>
              <a:t>Visible: T. &amp; D. Hallas </a:t>
            </a:r>
          </a:p>
        </p:txBody>
      </p:sp>
      <p:sp>
        <p:nvSpPr>
          <p:cNvPr id="91147" name="Text Box 11"/>
          <p:cNvSpPr txBox="1">
            <a:spLocks noChangeArrowheads="1"/>
          </p:cNvSpPr>
          <p:nvPr/>
        </p:nvSpPr>
        <p:spPr bwMode="auto">
          <a:xfrm>
            <a:off x="2209800" y="5832475"/>
            <a:ext cx="18176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/>
              <a:t>Infrared: ISO</a:t>
            </a:r>
          </a:p>
        </p:txBody>
      </p:sp>
      <p:sp>
        <p:nvSpPr>
          <p:cNvPr id="91148" name="Text Box 12"/>
          <p:cNvSpPr txBox="1">
            <a:spLocks noChangeArrowheads="1"/>
          </p:cNvSpPr>
          <p:nvPr/>
        </p:nvSpPr>
        <p:spPr bwMode="auto">
          <a:xfrm>
            <a:off x="5638800" y="5832475"/>
            <a:ext cx="16986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/>
              <a:t>Radio: VLA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h_eats_neutron_lg.mpeg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2235200" y="1143000"/>
            <a:ext cx="5384800" cy="4038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 descr="Cosmic Survey Image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3600" y="1828800"/>
            <a:ext cx="5562600" cy="4424363"/>
          </a:xfrm>
          <a:prstGeom prst="rect">
            <a:avLst/>
          </a:prstGeom>
          <a:noFill/>
        </p:spPr>
      </p:pic>
      <p:sp>
        <p:nvSpPr>
          <p:cNvPr id="2054" name="WordArt 6"/>
          <p:cNvSpPr>
            <a:spLocks noChangeArrowheads="1" noChangeShapeType="1" noTextEdit="1"/>
          </p:cNvSpPr>
          <p:nvPr/>
        </p:nvSpPr>
        <p:spPr bwMode="auto">
          <a:xfrm>
            <a:off x="1752600" y="762000"/>
            <a:ext cx="6438900" cy="638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/>
                  </a:outerShdw>
                </a:effectLst>
                <a:latin typeface="Arial Black"/>
              </a:rPr>
              <a:t>Sample Universal Objects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0"/>
            <a:ext cx="7772400" cy="838200"/>
          </a:xfrm>
        </p:spPr>
        <p:txBody>
          <a:bodyPr/>
          <a:lstStyle/>
          <a:p>
            <a:r>
              <a:rPr lang="en-US" sz="4000"/>
              <a:t>How Big?</a:t>
            </a:r>
          </a:p>
        </p:txBody>
      </p:sp>
      <p:sp>
        <p:nvSpPr>
          <p:cNvPr id="7377" name="Text Box 209"/>
          <p:cNvSpPr txBox="1">
            <a:spLocks noChangeArrowheads="1"/>
          </p:cNvSpPr>
          <p:nvPr/>
        </p:nvSpPr>
        <p:spPr bwMode="auto">
          <a:xfrm>
            <a:off x="1447800" y="762000"/>
            <a:ext cx="6858000" cy="655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solidFill>
                  <a:srgbClr val="FF0000"/>
                </a:solidFill>
                <a:latin typeface="Arial" charset="0"/>
              </a:rPr>
              <a:t>Telescope</a:t>
            </a:r>
          </a:p>
          <a:p>
            <a:pPr>
              <a:spcBef>
                <a:spcPct val="50000"/>
              </a:spcBef>
            </a:pPr>
            <a:r>
              <a:rPr lang="en-US" b="1">
                <a:latin typeface="Arial" charset="0"/>
              </a:rPr>
              <a:t>40 feet long, 12 meters</a:t>
            </a:r>
          </a:p>
          <a:p>
            <a:pPr>
              <a:spcBef>
                <a:spcPct val="50000"/>
              </a:spcBef>
            </a:pPr>
            <a:r>
              <a:rPr lang="en-US" b="1">
                <a:solidFill>
                  <a:srgbClr val="FF0000"/>
                </a:solidFill>
                <a:latin typeface="Arial" charset="0"/>
              </a:rPr>
              <a:t>Moon</a:t>
            </a:r>
          </a:p>
          <a:p>
            <a:pPr>
              <a:spcBef>
                <a:spcPct val="50000"/>
              </a:spcBef>
            </a:pPr>
            <a:r>
              <a:rPr lang="en-US" b="1">
                <a:latin typeface="Arial" charset="0"/>
              </a:rPr>
              <a:t>2,000 miles across, 3,200 kilometers</a:t>
            </a:r>
          </a:p>
          <a:p>
            <a:pPr>
              <a:spcBef>
                <a:spcPct val="50000"/>
              </a:spcBef>
            </a:pPr>
            <a:r>
              <a:rPr lang="en-US" b="1">
                <a:solidFill>
                  <a:srgbClr val="FF0000"/>
                </a:solidFill>
                <a:latin typeface="Arial" charset="0"/>
              </a:rPr>
              <a:t>Saturn</a:t>
            </a:r>
          </a:p>
          <a:p>
            <a:pPr>
              <a:spcBef>
                <a:spcPct val="50000"/>
              </a:spcBef>
            </a:pPr>
            <a:r>
              <a:rPr lang="en-US" b="1">
                <a:latin typeface="Arial" charset="0"/>
              </a:rPr>
              <a:t>75,000 miles across, 121,000 kilometers</a:t>
            </a:r>
          </a:p>
          <a:p>
            <a:pPr>
              <a:spcBef>
                <a:spcPct val="50000"/>
              </a:spcBef>
            </a:pPr>
            <a:r>
              <a:rPr lang="en-US" b="1">
                <a:solidFill>
                  <a:srgbClr val="FF0000"/>
                </a:solidFill>
                <a:latin typeface="Arial" charset="0"/>
              </a:rPr>
              <a:t>Sun	</a:t>
            </a:r>
          </a:p>
          <a:p>
            <a:pPr>
              <a:spcBef>
                <a:spcPct val="50000"/>
              </a:spcBef>
            </a:pPr>
            <a:r>
              <a:rPr lang="en-US" b="1">
                <a:latin typeface="Arial" charset="0"/>
              </a:rPr>
              <a:t>875,000 miles across, 1,408,000 kilometers</a:t>
            </a:r>
          </a:p>
          <a:p>
            <a:pPr>
              <a:spcBef>
                <a:spcPct val="50000"/>
              </a:spcBef>
            </a:pPr>
            <a:r>
              <a:rPr lang="en-US" b="1">
                <a:solidFill>
                  <a:srgbClr val="FF0000"/>
                </a:solidFill>
                <a:latin typeface="Arial" charset="0"/>
              </a:rPr>
              <a:t>Pleiades</a:t>
            </a:r>
            <a:r>
              <a:rPr lang="en-US" b="1">
                <a:latin typeface="Arial" charset="0"/>
              </a:rPr>
              <a:t>	</a:t>
            </a:r>
          </a:p>
          <a:p>
            <a:pPr>
              <a:spcBef>
                <a:spcPct val="50000"/>
              </a:spcBef>
            </a:pPr>
            <a:r>
              <a:rPr lang="en-US" b="1">
                <a:latin typeface="Arial" charset="0"/>
              </a:rPr>
              <a:t>60 trillion miles across, 1 x 10</a:t>
            </a:r>
            <a:r>
              <a:rPr lang="en-US" b="1" baseline="30000">
                <a:latin typeface="Arial" charset="0"/>
              </a:rPr>
              <a:t>14</a:t>
            </a:r>
            <a:r>
              <a:rPr lang="en-US" b="1">
                <a:latin typeface="Arial" charset="0"/>
              </a:rPr>
              <a:t> Kilometers</a:t>
            </a:r>
          </a:p>
          <a:p>
            <a:pPr>
              <a:spcBef>
                <a:spcPct val="50000"/>
              </a:spcBef>
            </a:pPr>
            <a:r>
              <a:rPr lang="en-US" b="1">
                <a:solidFill>
                  <a:srgbClr val="FF0000"/>
                </a:solidFill>
                <a:latin typeface="Arial" charset="0"/>
              </a:rPr>
              <a:t>Whirlpool Galaxy</a:t>
            </a:r>
          </a:p>
          <a:p>
            <a:pPr>
              <a:spcBef>
                <a:spcPct val="50000"/>
              </a:spcBef>
            </a:pPr>
            <a:r>
              <a:rPr lang="en-US" b="1">
                <a:latin typeface="Arial" charset="0"/>
              </a:rPr>
              <a:t>600 thousand trillion miles across, 1 x 10</a:t>
            </a:r>
            <a:r>
              <a:rPr lang="en-US" b="1" baseline="30000">
                <a:latin typeface="Arial" charset="0"/>
              </a:rPr>
              <a:t>18</a:t>
            </a:r>
            <a:r>
              <a:rPr lang="en-US" b="1">
                <a:latin typeface="Arial" charset="0"/>
              </a:rPr>
              <a:t> Kilometers</a:t>
            </a:r>
          </a:p>
          <a:p>
            <a:pPr>
              <a:spcBef>
                <a:spcPct val="50000"/>
              </a:spcBef>
            </a:pPr>
            <a:r>
              <a:rPr lang="en-US" b="1">
                <a:solidFill>
                  <a:srgbClr val="FF0000"/>
                </a:solidFill>
                <a:latin typeface="Arial" charset="0"/>
              </a:rPr>
              <a:t>Hubble Galaxies</a:t>
            </a:r>
          </a:p>
          <a:p>
            <a:pPr>
              <a:spcBef>
                <a:spcPct val="50000"/>
              </a:spcBef>
            </a:pPr>
            <a:r>
              <a:rPr lang="en-US" b="1">
                <a:latin typeface="Arial" charset="0"/>
              </a:rPr>
              <a:t>600 thousand million trillion miles across, 1 x 10</a:t>
            </a:r>
            <a:r>
              <a:rPr lang="en-US" b="1" baseline="30000">
                <a:latin typeface="Arial" charset="0"/>
              </a:rPr>
              <a:t>21</a:t>
            </a:r>
            <a:r>
              <a:rPr lang="en-US" b="1">
                <a:latin typeface="Arial" charset="0"/>
              </a:rPr>
              <a:t> Kilometers</a:t>
            </a:r>
          </a:p>
          <a:p>
            <a:pPr>
              <a:spcBef>
                <a:spcPct val="50000"/>
              </a:spcBef>
            </a:pPr>
            <a:endParaRPr lang="en-US" b="1">
              <a:latin typeface="Arial" charset="0"/>
            </a:endParaRPr>
          </a:p>
          <a:p>
            <a:pPr>
              <a:spcBef>
                <a:spcPct val="50000"/>
              </a:spcBef>
            </a:pPr>
            <a:endParaRPr lang="en-US" b="1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3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3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73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3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3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737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737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737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737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737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737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737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737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737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7" grpId="0" build="p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0"/>
            <a:ext cx="7772400" cy="838200"/>
          </a:xfrm>
        </p:spPr>
        <p:txBody>
          <a:bodyPr/>
          <a:lstStyle/>
          <a:p>
            <a:r>
              <a:rPr lang="en-US" sz="4000"/>
              <a:t>How Far?</a:t>
            </a:r>
          </a:p>
        </p:txBody>
      </p:sp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1447800" y="533400"/>
            <a:ext cx="6858000" cy="6970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solidFill>
                  <a:srgbClr val="FF0000"/>
                </a:solidFill>
                <a:latin typeface="Arial" charset="0"/>
              </a:rPr>
              <a:t>Telescope</a:t>
            </a:r>
          </a:p>
          <a:p>
            <a:pPr>
              <a:spcBef>
                <a:spcPct val="50000"/>
              </a:spcBef>
            </a:pPr>
            <a:r>
              <a:rPr lang="en-US" b="1">
                <a:latin typeface="Arial" charset="0"/>
              </a:rPr>
              <a:t>350 miles above Earth’s surface, 560 kilometers</a:t>
            </a:r>
          </a:p>
          <a:p>
            <a:pPr>
              <a:spcBef>
                <a:spcPct val="50000"/>
              </a:spcBef>
            </a:pPr>
            <a:r>
              <a:rPr lang="en-US" b="1">
                <a:solidFill>
                  <a:srgbClr val="FF0000"/>
                </a:solidFill>
                <a:latin typeface="Arial" charset="0"/>
              </a:rPr>
              <a:t>Moon</a:t>
            </a:r>
          </a:p>
          <a:p>
            <a:pPr>
              <a:spcBef>
                <a:spcPct val="50000"/>
              </a:spcBef>
            </a:pPr>
            <a:r>
              <a:rPr lang="en-US" b="1">
                <a:latin typeface="Arial" charset="0"/>
              </a:rPr>
              <a:t>250,000 miles, 402,000 kilometers</a:t>
            </a:r>
          </a:p>
          <a:p>
            <a:pPr>
              <a:spcBef>
                <a:spcPct val="50000"/>
              </a:spcBef>
            </a:pPr>
            <a:r>
              <a:rPr lang="en-US" b="1">
                <a:solidFill>
                  <a:srgbClr val="FF0000"/>
                </a:solidFill>
                <a:latin typeface="Arial" charset="0"/>
              </a:rPr>
              <a:t>Sun	</a:t>
            </a:r>
          </a:p>
          <a:p>
            <a:pPr>
              <a:spcBef>
                <a:spcPct val="50000"/>
              </a:spcBef>
            </a:pPr>
            <a:r>
              <a:rPr lang="en-US" b="1">
                <a:latin typeface="Arial" charset="0"/>
              </a:rPr>
              <a:t>93,000,000 miles, 1.5 x 10</a:t>
            </a:r>
            <a:r>
              <a:rPr lang="en-US" b="1" baseline="30000">
                <a:latin typeface="Arial" charset="0"/>
              </a:rPr>
              <a:t>8</a:t>
            </a:r>
            <a:r>
              <a:rPr lang="en-US" b="1">
                <a:latin typeface="Arial" charset="0"/>
              </a:rPr>
              <a:t> kilometers</a:t>
            </a:r>
          </a:p>
          <a:p>
            <a:pPr>
              <a:spcBef>
                <a:spcPct val="50000"/>
              </a:spcBef>
            </a:pPr>
            <a:r>
              <a:rPr lang="en-US" b="1">
                <a:solidFill>
                  <a:srgbClr val="FF0000"/>
                </a:solidFill>
                <a:latin typeface="Arial" charset="0"/>
              </a:rPr>
              <a:t>Saturn</a:t>
            </a:r>
          </a:p>
          <a:p>
            <a:pPr>
              <a:spcBef>
                <a:spcPct val="50000"/>
              </a:spcBef>
            </a:pPr>
            <a:r>
              <a:rPr lang="en-US" b="1">
                <a:latin typeface="Arial" charset="0"/>
              </a:rPr>
              <a:t>120,000,000 miles, 1.3 x 10</a:t>
            </a:r>
            <a:r>
              <a:rPr lang="en-US" b="1" baseline="30000">
                <a:latin typeface="Arial" charset="0"/>
              </a:rPr>
              <a:t>9</a:t>
            </a:r>
            <a:r>
              <a:rPr lang="en-US" b="1">
                <a:latin typeface="Arial" charset="0"/>
              </a:rPr>
              <a:t> kilometers  (at its closest)</a:t>
            </a:r>
          </a:p>
          <a:p>
            <a:pPr>
              <a:spcBef>
                <a:spcPct val="50000"/>
              </a:spcBef>
            </a:pPr>
            <a:r>
              <a:rPr lang="en-US" b="1">
                <a:solidFill>
                  <a:srgbClr val="FF0000"/>
                </a:solidFill>
                <a:latin typeface="Arial" charset="0"/>
              </a:rPr>
              <a:t>Pleiades</a:t>
            </a:r>
            <a:r>
              <a:rPr lang="en-US" b="1">
                <a:latin typeface="Arial" charset="0"/>
              </a:rPr>
              <a:t>	</a:t>
            </a:r>
          </a:p>
          <a:p>
            <a:pPr>
              <a:spcBef>
                <a:spcPct val="50000"/>
              </a:spcBef>
            </a:pPr>
            <a:r>
              <a:rPr lang="en-US" b="1">
                <a:latin typeface="Arial" charset="0"/>
              </a:rPr>
              <a:t>2,400 trillion miles, 4 x 10</a:t>
            </a:r>
            <a:r>
              <a:rPr lang="en-US" b="1" baseline="30000">
                <a:latin typeface="Arial" charset="0"/>
              </a:rPr>
              <a:t>16</a:t>
            </a:r>
            <a:r>
              <a:rPr lang="en-US" b="1">
                <a:latin typeface="Arial" charset="0"/>
              </a:rPr>
              <a:t> kilometers</a:t>
            </a:r>
          </a:p>
          <a:p>
            <a:pPr>
              <a:spcBef>
                <a:spcPct val="50000"/>
              </a:spcBef>
            </a:pPr>
            <a:r>
              <a:rPr lang="en-US" b="1">
                <a:solidFill>
                  <a:srgbClr val="FF0000"/>
                </a:solidFill>
                <a:latin typeface="Arial" charset="0"/>
              </a:rPr>
              <a:t>Whirlpool Galaxy</a:t>
            </a:r>
          </a:p>
          <a:p>
            <a:pPr>
              <a:spcBef>
                <a:spcPct val="50000"/>
              </a:spcBef>
            </a:pPr>
            <a:r>
              <a:rPr lang="en-US" b="1">
                <a:latin typeface="Arial" charset="0"/>
              </a:rPr>
              <a:t>200 million, trillion miles, 3 x 10</a:t>
            </a:r>
            <a:r>
              <a:rPr lang="en-US" b="1" baseline="30000">
                <a:latin typeface="Arial" charset="0"/>
              </a:rPr>
              <a:t>20</a:t>
            </a:r>
            <a:r>
              <a:rPr lang="en-US" b="1">
                <a:latin typeface="Arial" charset="0"/>
              </a:rPr>
              <a:t> kilometers</a:t>
            </a:r>
          </a:p>
          <a:p>
            <a:pPr>
              <a:spcBef>
                <a:spcPct val="50000"/>
              </a:spcBef>
            </a:pPr>
            <a:r>
              <a:rPr lang="en-US" b="1">
                <a:solidFill>
                  <a:srgbClr val="FF0000"/>
                </a:solidFill>
                <a:latin typeface="Arial" charset="0"/>
              </a:rPr>
              <a:t>Hubble Galaxies</a:t>
            </a:r>
          </a:p>
          <a:p>
            <a:pPr>
              <a:spcBef>
                <a:spcPct val="50000"/>
              </a:spcBef>
            </a:pPr>
            <a:r>
              <a:rPr lang="en-US" b="1">
                <a:latin typeface="Arial" charset="0"/>
              </a:rPr>
              <a:t>30 billion trillion miles,  5 x 10</a:t>
            </a:r>
            <a:r>
              <a:rPr lang="en-US" b="1" baseline="30000">
                <a:latin typeface="Arial" charset="0"/>
              </a:rPr>
              <a:t>20</a:t>
            </a:r>
            <a:r>
              <a:rPr lang="en-US" b="1">
                <a:latin typeface="Arial" charset="0"/>
              </a:rPr>
              <a:t> kilometers</a:t>
            </a:r>
          </a:p>
          <a:p>
            <a:pPr>
              <a:spcBef>
                <a:spcPct val="50000"/>
              </a:spcBef>
            </a:pPr>
            <a:endParaRPr lang="en-US" b="1">
              <a:latin typeface="Arial" charset="0"/>
            </a:endParaRPr>
          </a:p>
          <a:p>
            <a:pPr>
              <a:spcBef>
                <a:spcPct val="50000"/>
              </a:spcBef>
            </a:pPr>
            <a:endParaRPr lang="en-US" b="1">
              <a:latin typeface="Arial" charset="0"/>
            </a:endParaRPr>
          </a:p>
          <a:p>
            <a:pPr>
              <a:spcBef>
                <a:spcPct val="50000"/>
              </a:spcBef>
            </a:pPr>
            <a:endParaRPr lang="en-US" b="1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8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81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81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819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819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819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819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819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build="p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0" name="Picture 10" descr="j0386688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5105400" y="2362200"/>
            <a:ext cx="3657600" cy="2609850"/>
          </a:xfrm>
          <a:noFill/>
          <a:ln/>
        </p:spPr>
      </p:pic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How Do We Know</a:t>
            </a:r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066800" y="2133600"/>
            <a:ext cx="4267200" cy="4114800"/>
          </a:xfrm>
          <a:noFill/>
        </p:spPr>
        <p:txBody>
          <a:bodyPr/>
          <a:lstStyle/>
          <a:p>
            <a:r>
              <a:rPr lang="en-US" sz="2400"/>
              <a:t>Scientists studied those waves and noticed that they had rules.</a:t>
            </a:r>
          </a:p>
          <a:p>
            <a:r>
              <a:rPr lang="en-US" sz="2400"/>
              <a:t>They noticed that in any one type of energy, the space between the top of one loop to the top of the next loop was always the same.</a:t>
            </a:r>
          </a:p>
          <a:p>
            <a:r>
              <a:rPr lang="en-US" sz="2400"/>
              <a:t>They called that space </a:t>
            </a:r>
            <a:r>
              <a:rPr lang="en-US" sz="2400">
                <a:solidFill>
                  <a:srgbClr val="FF0000"/>
                </a:solidFill>
              </a:rPr>
              <a:t>wavelength</a:t>
            </a:r>
          </a:p>
          <a:p>
            <a:endParaRPr lang="en-US" sz="2400"/>
          </a:p>
        </p:txBody>
      </p:sp>
      <p:sp>
        <p:nvSpPr>
          <p:cNvPr id="61452" name="Line 12"/>
          <p:cNvSpPr>
            <a:spLocks noChangeShapeType="1"/>
          </p:cNvSpPr>
          <p:nvPr/>
        </p:nvSpPr>
        <p:spPr bwMode="auto">
          <a:xfrm>
            <a:off x="6172200" y="2667000"/>
            <a:ext cx="304800" cy="15240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 type="oval" w="med" len="med"/>
            <a:tailEnd type="oval" w="med" len="med"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0"/>
            <a:ext cx="7772400" cy="838200"/>
          </a:xfrm>
        </p:spPr>
        <p:txBody>
          <a:bodyPr/>
          <a:lstStyle/>
          <a:p>
            <a:r>
              <a:rPr lang="en-US" sz="4000"/>
              <a:t>How Old?</a:t>
            </a:r>
          </a:p>
        </p:txBody>
      </p:sp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1447800" y="685800"/>
            <a:ext cx="6858000" cy="655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FF0000"/>
                </a:solidFill>
                <a:latin typeface="Arial" charset="0"/>
              </a:rPr>
              <a:t>Telescope</a:t>
            </a:r>
          </a:p>
          <a:p>
            <a:pPr>
              <a:spcBef>
                <a:spcPct val="50000"/>
              </a:spcBef>
            </a:pPr>
            <a:r>
              <a:rPr lang="en-US" b="1" dirty="0">
                <a:latin typeface="Arial" charset="0"/>
              </a:rPr>
              <a:t>A few years (launched in 1990)</a:t>
            </a:r>
          </a:p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FF0000"/>
                </a:solidFill>
                <a:latin typeface="Arial" charset="0"/>
              </a:rPr>
              <a:t>Pleiades</a:t>
            </a:r>
            <a:r>
              <a:rPr lang="en-US" b="1" dirty="0">
                <a:latin typeface="Arial" charset="0"/>
              </a:rPr>
              <a:t>	</a:t>
            </a:r>
          </a:p>
          <a:p>
            <a:pPr>
              <a:spcBef>
                <a:spcPct val="50000"/>
              </a:spcBef>
            </a:pPr>
            <a:r>
              <a:rPr lang="en-US" b="1" dirty="0">
                <a:latin typeface="Arial" charset="0"/>
              </a:rPr>
              <a:t>80 million years</a:t>
            </a:r>
          </a:p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FF0000"/>
                </a:solidFill>
                <a:latin typeface="Arial" charset="0"/>
              </a:rPr>
              <a:t>Moon</a:t>
            </a:r>
          </a:p>
          <a:p>
            <a:pPr>
              <a:spcBef>
                <a:spcPct val="50000"/>
              </a:spcBef>
            </a:pPr>
            <a:r>
              <a:rPr lang="en-US" b="1" dirty="0">
                <a:latin typeface="Arial" charset="0"/>
              </a:rPr>
              <a:t>4.5 Billion years</a:t>
            </a:r>
          </a:p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FF0000"/>
                </a:solidFill>
                <a:latin typeface="Arial" charset="0"/>
              </a:rPr>
              <a:t>Saturn</a:t>
            </a:r>
          </a:p>
          <a:p>
            <a:pPr eaLnBrk="0" hangingPunct="0"/>
            <a:r>
              <a:rPr lang="en-US" b="1" dirty="0">
                <a:latin typeface="Arial" charset="0"/>
              </a:rPr>
              <a:t>4.5 Billion years</a:t>
            </a:r>
          </a:p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FF0000"/>
                </a:solidFill>
                <a:latin typeface="Arial" charset="0"/>
              </a:rPr>
              <a:t>Sun	</a:t>
            </a:r>
          </a:p>
          <a:p>
            <a:pPr eaLnBrk="0" hangingPunct="0"/>
            <a:r>
              <a:rPr lang="en-US" b="1" dirty="0">
                <a:latin typeface="Arial" charset="0"/>
              </a:rPr>
              <a:t>4.5 Billion years</a:t>
            </a:r>
            <a:r>
              <a:rPr lang="en-US" b="1" dirty="0">
                <a:solidFill>
                  <a:srgbClr val="FF0000"/>
                </a:solidFill>
                <a:latin typeface="Arial" charset="0"/>
              </a:rPr>
              <a:t> </a:t>
            </a:r>
          </a:p>
          <a:p>
            <a:pPr eaLnBrk="0" hangingPunct="0"/>
            <a:r>
              <a:rPr lang="en-US" b="1" dirty="0">
                <a:solidFill>
                  <a:srgbClr val="FF0000"/>
                </a:solidFill>
                <a:latin typeface="Arial" charset="0"/>
              </a:rPr>
              <a:t>Whirlpool Galaxy</a:t>
            </a:r>
          </a:p>
          <a:p>
            <a:pPr>
              <a:spcBef>
                <a:spcPct val="50000"/>
              </a:spcBef>
            </a:pPr>
            <a:r>
              <a:rPr lang="en-US" b="1" dirty="0" smtClean="0">
                <a:latin typeface="Arial" charset="0"/>
              </a:rPr>
              <a:t>13 </a:t>
            </a:r>
            <a:r>
              <a:rPr lang="en-US" b="1" dirty="0">
                <a:latin typeface="Arial" charset="0"/>
              </a:rPr>
              <a:t>billion years</a:t>
            </a:r>
          </a:p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FF0000"/>
                </a:solidFill>
                <a:latin typeface="Arial" charset="0"/>
              </a:rPr>
              <a:t>Hubble Galaxies</a:t>
            </a:r>
          </a:p>
          <a:p>
            <a:pPr>
              <a:spcBef>
                <a:spcPct val="50000"/>
              </a:spcBef>
            </a:pPr>
            <a:r>
              <a:rPr lang="en-US" b="1" dirty="0" smtClean="0">
                <a:latin typeface="Arial" charset="0"/>
              </a:rPr>
              <a:t>13 </a:t>
            </a:r>
            <a:r>
              <a:rPr lang="en-US" b="1" dirty="0">
                <a:latin typeface="Arial" charset="0"/>
              </a:rPr>
              <a:t>billion years</a:t>
            </a:r>
          </a:p>
          <a:p>
            <a:pPr>
              <a:spcBef>
                <a:spcPct val="50000"/>
              </a:spcBef>
            </a:pPr>
            <a:endParaRPr lang="en-US" b="1" dirty="0">
              <a:latin typeface="Arial" charset="0"/>
            </a:endParaRPr>
          </a:p>
          <a:p>
            <a:pPr>
              <a:spcBef>
                <a:spcPct val="50000"/>
              </a:spcBef>
            </a:pPr>
            <a:endParaRPr lang="en-US" b="1" dirty="0">
              <a:latin typeface="Arial" charset="0"/>
            </a:endParaRPr>
          </a:p>
          <a:p>
            <a:pPr>
              <a:spcBef>
                <a:spcPct val="50000"/>
              </a:spcBef>
            </a:pPr>
            <a:endParaRPr lang="en-US" b="1" dirty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9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9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92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92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921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921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921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921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921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build="p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838200"/>
            <a:ext cx="6019800" cy="418941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sp>
        <p:nvSpPr>
          <p:cNvPr id="5" name="WordArt 7"/>
          <p:cNvSpPr>
            <a:spLocks noChangeArrowheads="1" noChangeShapeType="1" noTextEdit="1"/>
          </p:cNvSpPr>
          <p:nvPr/>
        </p:nvSpPr>
        <p:spPr bwMode="auto">
          <a:xfrm>
            <a:off x="1676400" y="5865812"/>
            <a:ext cx="5867400" cy="6397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i="1" kern="10">
                <a:ln w="9525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/>
                  </a:outerShdw>
                </a:effectLst>
                <a:latin typeface="Arial Black"/>
              </a:rPr>
              <a:t>www.crystalballscience.com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PIA0146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7800" y="1295400"/>
            <a:ext cx="383540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7" name="Text Box 3"/>
          <p:cNvSpPr txBox="1">
            <a:spLocks noChangeArrowheads="1"/>
          </p:cNvSpPr>
          <p:nvPr/>
        </p:nvSpPr>
        <p:spPr bwMode="auto">
          <a:xfrm>
            <a:off x="6718300" y="457200"/>
            <a:ext cx="11017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1432" tIns="45716" rIns="91432" bIns="45716">
            <a:spAutoFit/>
          </a:bodyPr>
          <a:lstStyle/>
          <a:p>
            <a:pPr algn="ctr"/>
            <a:r>
              <a:rPr lang="en-US" sz="2400" b="1">
                <a:solidFill>
                  <a:srgbClr val="6699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Earth</a:t>
            </a:r>
          </a:p>
        </p:txBody>
      </p:sp>
      <p:sp>
        <p:nvSpPr>
          <p:cNvPr id="26628" name="Text Box 4"/>
          <p:cNvSpPr txBox="1">
            <a:spLocks noChangeArrowheads="1"/>
          </p:cNvSpPr>
          <p:nvPr/>
        </p:nvSpPr>
        <p:spPr bwMode="auto">
          <a:xfrm>
            <a:off x="5791200" y="1447800"/>
            <a:ext cx="2895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2" tIns="45716" rIns="91432" bIns="45716">
            <a:spAutoFit/>
          </a:bodyPr>
          <a:lstStyle/>
          <a:p>
            <a:pPr>
              <a:spcBef>
                <a:spcPct val="50000"/>
              </a:spcBef>
            </a:pPr>
            <a:endParaRPr lang="en-US" sz="1400">
              <a:latin typeface="Verdana" pitchFamily="34" charset="0"/>
            </a:endParaRPr>
          </a:p>
        </p:txBody>
      </p:sp>
      <p:sp>
        <p:nvSpPr>
          <p:cNvPr id="26629" name="Text Box 5"/>
          <p:cNvSpPr txBox="1">
            <a:spLocks noChangeArrowheads="1"/>
          </p:cNvSpPr>
          <p:nvPr/>
        </p:nvSpPr>
        <p:spPr bwMode="auto">
          <a:xfrm>
            <a:off x="5943600" y="990600"/>
            <a:ext cx="2743200" cy="488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2" tIns="45716" rIns="91432" bIns="45716">
            <a:spAutoFit/>
          </a:bodyPr>
          <a:lstStyle/>
          <a:p>
            <a:pPr marL="228600" indent="-228600">
              <a:spcBef>
                <a:spcPct val="50000"/>
              </a:spcBef>
              <a:buFontTx/>
              <a:buChar char="•"/>
            </a:pPr>
            <a:r>
              <a:rPr lang="en-US" sz="1700">
                <a:latin typeface="Verdana" pitchFamily="34" charset="0"/>
              </a:rPr>
              <a:t>Planet where we all live</a:t>
            </a:r>
          </a:p>
          <a:p>
            <a:pPr marL="228600" indent="-228600">
              <a:spcBef>
                <a:spcPct val="50000"/>
              </a:spcBef>
              <a:buFontTx/>
              <a:buChar char="•"/>
            </a:pPr>
            <a:r>
              <a:rPr lang="en-US" sz="1700">
                <a:latin typeface="Verdana" pitchFamily="34" charset="0"/>
              </a:rPr>
              <a:t>Comprised primarily of rock</a:t>
            </a:r>
          </a:p>
          <a:p>
            <a:pPr marL="228600" indent="-228600">
              <a:spcBef>
                <a:spcPct val="50000"/>
              </a:spcBef>
              <a:buFontTx/>
              <a:buChar char="•"/>
            </a:pPr>
            <a:r>
              <a:rPr lang="en-US" sz="1700">
                <a:latin typeface="Verdana" pitchFamily="34" charset="0"/>
              </a:rPr>
              <a:t>Spherical in shape</a:t>
            </a:r>
          </a:p>
          <a:p>
            <a:pPr marL="228600" indent="-228600">
              <a:spcBef>
                <a:spcPct val="50000"/>
              </a:spcBef>
              <a:buFontTx/>
              <a:buChar char="•"/>
            </a:pPr>
            <a:r>
              <a:rPr lang="en-US" sz="1700">
                <a:latin typeface="Verdana" pitchFamily="34" charset="0"/>
              </a:rPr>
              <a:t>12,700 km in diameter</a:t>
            </a:r>
          </a:p>
          <a:p>
            <a:pPr marL="228600" indent="-228600">
              <a:spcBef>
                <a:spcPct val="50000"/>
              </a:spcBef>
              <a:buFontTx/>
              <a:buChar char="•"/>
            </a:pPr>
            <a:r>
              <a:rPr lang="en-US" sz="1700">
                <a:latin typeface="Verdana" pitchFamily="34" charset="0"/>
              </a:rPr>
              <a:t>It would take 17 days to circumnavigate the globe driving a car at 100 km/hr</a:t>
            </a:r>
          </a:p>
          <a:p>
            <a:pPr marL="228600" indent="-228600">
              <a:spcBef>
                <a:spcPct val="50000"/>
              </a:spcBef>
              <a:buFontTx/>
              <a:buChar char="•"/>
            </a:pPr>
            <a:r>
              <a:rPr lang="en-US" sz="1700">
                <a:latin typeface="Verdana" pitchFamily="34" charset="0"/>
              </a:rPr>
              <a:t>At the speed of light, it would take 0.13 seconds to go all the way around Earth.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PIA0314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000" y="1371600"/>
            <a:ext cx="4278313" cy="414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5" name="Text Box 3"/>
          <p:cNvSpPr txBox="1">
            <a:spLocks noChangeArrowheads="1"/>
          </p:cNvSpPr>
          <p:nvPr/>
        </p:nvSpPr>
        <p:spPr bwMode="auto">
          <a:xfrm>
            <a:off x="7010400" y="609600"/>
            <a:ext cx="8350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1432" tIns="45716" rIns="91432" bIns="45716">
            <a:spAutoFit/>
          </a:bodyPr>
          <a:lstStyle/>
          <a:p>
            <a:pPr algn="ctr"/>
            <a:r>
              <a:rPr lang="en-US" sz="2400" b="1">
                <a:solidFill>
                  <a:srgbClr val="6699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Sun</a:t>
            </a:r>
          </a:p>
        </p:txBody>
      </p:sp>
      <p:sp>
        <p:nvSpPr>
          <p:cNvPr id="28676" name="Text Box 4"/>
          <p:cNvSpPr txBox="1">
            <a:spLocks noChangeArrowheads="1"/>
          </p:cNvSpPr>
          <p:nvPr/>
        </p:nvSpPr>
        <p:spPr bwMode="auto">
          <a:xfrm>
            <a:off x="6019800" y="1143000"/>
            <a:ext cx="2819400" cy="476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2" tIns="45716" rIns="91432" bIns="45716">
            <a:spAutoFit/>
          </a:bodyPr>
          <a:lstStyle/>
          <a:p>
            <a:pPr marL="228600" indent="-228600">
              <a:spcBef>
                <a:spcPct val="50000"/>
              </a:spcBef>
              <a:buFontTx/>
              <a:buChar char="•"/>
            </a:pPr>
            <a:r>
              <a:rPr lang="en-US">
                <a:latin typeface="Verdana" pitchFamily="34" charset="0"/>
              </a:rPr>
              <a:t>Star that Earth orbits</a:t>
            </a:r>
          </a:p>
          <a:p>
            <a:pPr marL="228600" indent="-228600">
              <a:spcBef>
                <a:spcPct val="50000"/>
              </a:spcBef>
              <a:buFontTx/>
              <a:buChar char="•"/>
            </a:pPr>
            <a:r>
              <a:rPr lang="en-US">
                <a:latin typeface="Verdana" pitchFamily="34" charset="0"/>
              </a:rPr>
              <a:t>Composed primarily of hydrogen and helium gas</a:t>
            </a:r>
          </a:p>
          <a:p>
            <a:pPr marL="228600" indent="-228600">
              <a:spcBef>
                <a:spcPct val="50000"/>
              </a:spcBef>
              <a:buFontTx/>
              <a:buChar char="•"/>
            </a:pPr>
            <a:r>
              <a:rPr lang="en-US">
                <a:latin typeface="Verdana" pitchFamily="34" charset="0"/>
              </a:rPr>
              <a:t>Uses nuclear fusion in its core to generate heat and light to allow itself to resist the crushing weight of its own mass</a:t>
            </a:r>
          </a:p>
          <a:p>
            <a:pPr marL="228600" indent="-228600">
              <a:spcBef>
                <a:spcPct val="50000"/>
              </a:spcBef>
              <a:buFontTx/>
              <a:buChar char="•"/>
            </a:pPr>
            <a:r>
              <a:rPr lang="en-US">
                <a:latin typeface="Verdana" pitchFamily="34" charset="0"/>
              </a:rPr>
              <a:t>Spherical in shape</a:t>
            </a:r>
          </a:p>
          <a:p>
            <a:pPr marL="228600" indent="-228600">
              <a:spcBef>
                <a:spcPct val="50000"/>
              </a:spcBef>
              <a:buFontTx/>
              <a:buChar char="•"/>
            </a:pPr>
            <a:r>
              <a:rPr lang="en-US">
                <a:latin typeface="Verdana" pitchFamily="34" charset="0"/>
              </a:rPr>
              <a:t>1.39 Million km in diameter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Earth-Su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66800" y="1143000"/>
            <a:ext cx="4572000" cy="436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3" name="Text Box 3"/>
          <p:cNvSpPr txBox="1">
            <a:spLocks noChangeArrowheads="1"/>
          </p:cNvSpPr>
          <p:nvPr/>
        </p:nvSpPr>
        <p:spPr bwMode="auto">
          <a:xfrm>
            <a:off x="6324600" y="533400"/>
            <a:ext cx="22256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1432" tIns="45716" rIns="91432" bIns="45716">
            <a:spAutoFit/>
          </a:bodyPr>
          <a:lstStyle/>
          <a:p>
            <a:pPr algn="ctr"/>
            <a:r>
              <a:rPr lang="en-US" sz="2400" b="1">
                <a:solidFill>
                  <a:srgbClr val="6699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Earth &amp; Sun</a:t>
            </a:r>
          </a:p>
        </p:txBody>
      </p:sp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5791200" y="990600"/>
            <a:ext cx="3124200" cy="517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2" tIns="45716" rIns="91432" bIns="45716">
            <a:spAutoFit/>
          </a:bodyPr>
          <a:lstStyle/>
          <a:p>
            <a:pPr marL="228600" indent="-228600">
              <a:spcBef>
                <a:spcPct val="50000"/>
              </a:spcBef>
              <a:buFontTx/>
              <a:buChar char="•"/>
            </a:pPr>
            <a:r>
              <a:rPr lang="en-US">
                <a:latin typeface="Verdana" pitchFamily="34" charset="0"/>
              </a:rPr>
              <a:t>The Sun’s diameter is 109 times greater than that of Earth</a:t>
            </a:r>
          </a:p>
          <a:p>
            <a:pPr marL="228600" indent="-228600">
              <a:spcBef>
                <a:spcPct val="50000"/>
              </a:spcBef>
              <a:buFontTx/>
              <a:buChar char="•"/>
            </a:pPr>
            <a:r>
              <a:rPr lang="en-US">
                <a:latin typeface="Verdana" pitchFamily="34" charset="0"/>
              </a:rPr>
              <a:t>Over 1 million Earths would fit inside the Sun’s volume</a:t>
            </a:r>
          </a:p>
          <a:p>
            <a:pPr marL="228600" indent="-228600">
              <a:spcBef>
                <a:spcPct val="50000"/>
              </a:spcBef>
              <a:buFontTx/>
              <a:buChar char="•"/>
            </a:pPr>
            <a:r>
              <a:rPr lang="en-US">
                <a:latin typeface="Verdana" pitchFamily="34" charset="0"/>
              </a:rPr>
              <a:t>Earth orbits the Sun at an average distance of 150 million kilometers. This distance is called an Astronomical Unit (AU)</a:t>
            </a:r>
          </a:p>
          <a:p>
            <a:pPr marL="228600" indent="-228600">
              <a:spcBef>
                <a:spcPct val="50000"/>
              </a:spcBef>
              <a:buFontTx/>
              <a:buChar char="•"/>
            </a:pPr>
            <a:r>
              <a:rPr lang="en-US">
                <a:latin typeface="Verdana" pitchFamily="34" charset="0"/>
              </a:rPr>
              <a:t>It would take 11,780 Earths lined up side to side to bridge the 1 AU between Earth and Sun.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solsy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0" y="152400"/>
            <a:ext cx="3656013" cy="119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1" name="Picture 3" descr="Solar-System-border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57800" y="2455863"/>
            <a:ext cx="3748088" cy="280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2" name="Picture 4" descr="FR06_02-96dpi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14400" y="1600200"/>
            <a:ext cx="3656013" cy="273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3" name="Text Box 5"/>
          <p:cNvSpPr txBox="1">
            <a:spLocks noChangeArrowheads="1"/>
          </p:cNvSpPr>
          <p:nvPr/>
        </p:nvSpPr>
        <p:spPr bwMode="auto">
          <a:xfrm>
            <a:off x="1282700" y="533400"/>
            <a:ext cx="3165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1432" tIns="45716" rIns="91432" bIns="45716">
            <a:spAutoFit/>
          </a:bodyPr>
          <a:lstStyle/>
          <a:p>
            <a:pPr algn="ctr"/>
            <a:r>
              <a:rPr lang="en-US" sz="2400" b="1">
                <a:solidFill>
                  <a:srgbClr val="6699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The Solar System</a:t>
            </a:r>
          </a:p>
        </p:txBody>
      </p:sp>
      <p:sp>
        <p:nvSpPr>
          <p:cNvPr id="32774" name="Text Box 6"/>
          <p:cNvSpPr txBox="1">
            <a:spLocks noChangeArrowheads="1"/>
          </p:cNvSpPr>
          <p:nvPr/>
        </p:nvSpPr>
        <p:spPr bwMode="auto">
          <a:xfrm>
            <a:off x="838200" y="4419600"/>
            <a:ext cx="3733800" cy="221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2" tIns="45716" rIns="91432" bIns="45716">
            <a:spAutoFit/>
          </a:bodyPr>
          <a:lstStyle/>
          <a:p>
            <a:pPr marL="171450" indent="-171450">
              <a:spcBef>
                <a:spcPct val="50000"/>
              </a:spcBef>
              <a:buFontTx/>
              <a:buChar char="•"/>
            </a:pPr>
            <a:r>
              <a:rPr lang="en-US" sz="1400">
                <a:latin typeface="Verdana" pitchFamily="34" charset="0"/>
              </a:rPr>
              <a:t>8.5 planets, thousands and thousands of planetoids and asteroids, billions of comets and meteoroids</a:t>
            </a:r>
          </a:p>
          <a:p>
            <a:pPr marL="171450" indent="-171450">
              <a:spcBef>
                <a:spcPct val="50000"/>
              </a:spcBef>
              <a:buFontTx/>
              <a:buChar char="•"/>
            </a:pPr>
            <a:r>
              <a:rPr lang="en-US" sz="1400">
                <a:latin typeface="Verdana" pitchFamily="34" charset="0"/>
              </a:rPr>
              <a:t>Mostly distributed in a disk about the Sun</a:t>
            </a:r>
          </a:p>
          <a:p>
            <a:pPr marL="171450" indent="-171450">
              <a:spcBef>
                <a:spcPct val="50000"/>
              </a:spcBef>
              <a:buFontTx/>
              <a:buChar char="•"/>
            </a:pPr>
            <a:r>
              <a:rPr lang="en-US" sz="1400">
                <a:latin typeface="Verdana" pitchFamily="34" charset="0"/>
              </a:rPr>
              <a:t>Sun blows a constant wind of charged gas into interplanetary space, called the Solar Wind</a:t>
            </a:r>
          </a:p>
        </p:txBody>
      </p:sp>
      <p:sp>
        <p:nvSpPr>
          <p:cNvPr id="32775" name="Text Box 7"/>
          <p:cNvSpPr txBox="1">
            <a:spLocks noChangeArrowheads="1"/>
          </p:cNvSpPr>
          <p:nvPr/>
        </p:nvSpPr>
        <p:spPr bwMode="auto">
          <a:xfrm>
            <a:off x="4800600" y="5410200"/>
            <a:ext cx="4572000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2" tIns="45716" rIns="91432" bIns="45716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>
                <a:latin typeface="Verdana" pitchFamily="34" charset="0"/>
              </a:rPr>
              <a:t>Boundary between Solar Wind </a:t>
            </a:r>
            <a:br>
              <a:rPr lang="en-US" sz="1400">
                <a:latin typeface="Verdana" pitchFamily="34" charset="0"/>
              </a:rPr>
            </a:br>
            <a:r>
              <a:rPr lang="en-US" sz="1400">
                <a:latin typeface="Verdana" pitchFamily="34" charset="0"/>
              </a:rPr>
              <a:t>and interstellar space </a:t>
            </a:r>
            <a:br>
              <a:rPr lang="en-US" sz="1400">
                <a:latin typeface="Verdana" pitchFamily="34" charset="0"/>
              </a:rPr>
            </a:br>
            <a:r>
              <a:rPr lang="en-US" sz="1400">
                <a:latin typeface="Verdana" pitchFamily="34" charset="0"/>
              </a:rPr>
              <a:t>at 100 AU from the Sun (200 AU diameter)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120pc-map-w10pc-circ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9200" y="914400"/>
            <a:ext cx="4572000" cy="427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9" name="Text Box 3"/>
          <p:cNvSpPr txBox="1">
            <a:spLocks noChangeArrowheads="1"/>
          </p:cNvSpPr>
          <p:nvPr/>
        </p:nvSpPr>
        <p:spPr bwMode="auto">
          <a:xfrm>
            <a:off x="6096000" y="92075"/>
            <a:ext cx="2819400" cy="80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2" tIns="45716" rIns="91432" bIns="45716">
            <a:spAutoFit/>
          </a:bodyPr>
          <a:lstStyle/>
          <a:p>
            <a:pPr algn="ctr"/>
            <a:r>
              <a:rPr lang="en-US" sz="2400" b="1">
                <a:solidFill>
                  <a:srgbClr val="6699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The Solar Neighborhood</a:t>
            </a:r>
          </a:p>
        </p:txBody>
      </p:sp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6172200" y="990600"/>
            <a:ext cx="2819400" cy="437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2" tIns="45716" rIns="91432" bIns="45716">
            <a:spAutoFit/>
          </a:bodyPr>
          <a:lstStyle/>
          <a:p>
            <a:pPr marL="171450" indent="-171450">
              <a:spcBef>
                <a:spcPct val="50000"/>
              </a:spcBef>
              <a:buFontTx/>
              <a:buChar char="•"/>
            </a:pPr>
            <a:r>
              <a:rPr lang="en-US" sz="1400">
                <a:latin typeface="Verdana" pitchFamily="34" charset="0"/>
              </a:rPr>
              <a:t>The region of the Galaxy within about 32.6 light-years of the Sun (65 light-years diameter) is considered its neighborhood. </a:t>
            </a:r>
          </a:p>
          <a:p>
            <a:pPr marL="171450" indent="-171450">
              <a:spcBef>
                <a:spcPct val="50000"/>
              </a:spcBef>
              <a:buFontTx/>
              <a:buChar char="•"/>
            </a:pPr>
            <a:r>
              <a:rPr lang="en-US" sz="1400">
                <a:latin typeface="Verdana" pitchFamily="34" charset="0"/>
              </a:rPr>
              <a:t>Here stars move generally with the Sun in its orbit around the center of the Galaxy</a:t>
            </a:r>
          </a:p>
          <a:p>
            <a:pPr marL="171450" indent="-171450">
              <a:spcBef>
                <a:spcPct val="50000"/>
              </a:spcBef>
              <a:buFontTx/>
              <a:buChar char="•"/>
            </a:pPr>
            <a:r>
              <a:rPr lang="en-US" sz="1400">
                <a:latin typeface="Verdana" pitchFamily="34" charset="0"/>
              </a:rPr>
              <a:t>This region is inside a large bubble of hot interstellar gas called the Local Bubble. Here the gas temperature is about 1 million degrees Kelvin and the density is 1000 times less than average interstellar space.</a:t>
            </a:r>
          </a:p>
        </p:txBody>
      </p:sp>
      <p:sp>
        <p:nvSpPr>
          <p:cNvPr id="34821" name="Text Box 5"/>
          <p:cNvSpPr txBox="1">
            <a:spLocks noChangeArrowheads="1"/>
          </p:cNvSpPr>
          <p:nvPr/>
        </p:nvSpPr>
        <p:spPr bwMode="auto">
          <a:xfrm>
            <a:off x="3276600" y="5867400"/>
            <a:ext cx="2971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2" tIns="45716" rIns="91432" bIns="45716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>
                <a:latin typeface="Verdana" pitchFamily="34" charset="0"/>
              </a:rPr>
              <a:t>Direction of Galactic Rotation</a:t>
            </a:r>
          </a:p>
        </p:txBody>
      </p:sp>
      <p:sp>
        <p:nvSpPr>
          <p:cNvPr id="34822" name="Line 6"/>
          <p:cNvSpPr>
            <a:spLocks noChangeShapeType="1"/>
          </p:cNvSpPr>
          <p:nvPr/>
        </p:nvSpPr>
        <p:spPr bwMode="auto">
          <a:xfrm flipH="1">
            <a:off x="1066800" y="6019800"/>
            <a:ext cx="22098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lg" len="lg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4823" name="Line 7"/>
          <p:cNvSpPr>
            <a:spLocks noChangeShapeType="1"/>
          </p:cNvSpPr>
          <p:nvPr/>
        </p:nvSpPr>
        <p:spPr bwMode="auto">
          <a:xfrm flipV="1">
            <a:off x="304800" y="838200"/>
            <a:ext cx="0" cy="16002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lg" len="lg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4824" name="Text Box 8"/>
          <p:cNvSpPr txBox="1">
            <a:spLocks noChangeArrowheads="1"/>
          </p:cNvSpPr>
          <p:nvPr/>
        </p:nvSpPr>
        <p:spPr bwMode="auto">
          <a:xfrm rot="16200000">
            <a:off x="-682624" y="3275012"/>
            <a:ext cx="19812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2" tIns="45716" rIns="91432" bIns="45716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>
                <a:latin typeface="Verdana" pitchFamily="34" charset="0"/>
              </a:rPr>
              <a:t>To Center of Galaxy</a:t>
            </a:r>
          </a:p>
        </p:txBody>
      </p:sp>
      <p:sp>
        <p:nvSpPr>
          <p:cNvPr id="34825" name="Text Box 9"/>
          <p:cNvSpPr txBox="1">
            <a:spLocks noChangeArrowheads="1"/>
          </p:cNvSpPr>
          <p:nvPr/>
        </p:nvSpPr>
        <p:spPr bwMode="auto">
          <a:xfrm>
            <a:off x="1219200" y="5410200"/>
            <a:ext cx="27432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2" tIns="45716" rIns="91432" bIns="45716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000">
                <a:latin typeface="Verdana" pitchFamily="34" charset="0"/>
              </a:rPr>
              <a:t>The image is 390 light-years across.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mwpan45s_ful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93775" y="1143000"/>
            <a:ext cx="8074025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8100000" algn="ctr" rotWithShape="0">
              <a:srgbClr val="808080">
                <a:alpha val="50000"/>
              </a:srgbClr>
            </a:outerShdw>
          </a:effectLst>
        </p:spPr>
      </p:pic>
      <p:grpSp>
        <p:nvGrpSpPr>
          <p:cNvPr id="36867" name="Group 3"/>
          <p:cNvGrpSpPr>
            <a:grpSpLocks/>
          </p:cNvGrpSpPr>
          <p:nvPr/>
        </p:nvGrpSpPr>
        <p:grpSpPr bwMode="auto">
          <a:xfrm>
            <a:off x="1066800" y="3352800"/>
            <a:ext cx="4600575" cy="2819400"/>
            <a:chOff x="1200" y="1584"/>
            <a:chExt cx="3330" cy="2160"/>
          </a:xfrm>
        </p:grpSpPr>
        <p:pic>
          <p:nvPicPr>
            <p:cNvPr id="36868" name="Picture 4" descr="le_portrait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230" y="1584"/>
              <a:ext cx="3300" cy="2160"/>
            </a:xfrm>
            <a:prstGeom prst="rect">
              <a:avLst/>
            </a:prstGeom>
            <a:noFill/>
            <a:effectLst>
              <a:outerShdw dist="107763" dir="8100000" algn="ctr" rotWithShape="0">
                <a:srgbClr val="808080">
                  <a:alpha val="50000"/>
                </a:srgbClr>
              </a:outerShdw>
            </a:effectLst>
          </p:spPr>
        </p:pic>
        <p:sp>
          <p:nvSpPr>
            <p:cNvPr id="36869" name="Line 5"/>
            <p:cNvSpPr>
              <a:spLocks noChangeShapeType="1"/>
            </p:cNvSpPr>
            <p:nvPr/>
          </p:nvSpPr>
          <p:spPr bwMode="auto">
            <a:xfrm>
              <a:off x="1248" y="2688"/>
              <a:ext cx="1728" cy="0"/>
            </a:xfrm>
            <a:prstGeom prst="line">
              <a:avLst/>
            </a:prstGeom>
            <a:noFill/>
            <a:ln w="38100">
              <a:solidFill>
                <a:srgbClr val="FFFF00"/>
              </a:solidFill>
              <a:round/>
              <a:headEnd/>
              <a:tailEnd type="triangle" w="lg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6870" name="Text Box 6"/>
            <p:cNvSpPr txBox="1">
              <a:spLocks noChangeArrowheads="1"/>
            </p:cNvSpPr>
            <p:nvPr/>
          </p:nvSpPr>
          <p:spPr bwMode="auto">
            <a:xfrm>
              <a:off x="1200" y="2496"/>
              <a:ext cx="864" cy="4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91424" tIns="45712" rIns="91424" bIns="45712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 b="1">
                  <a:solidFill>
                    <a:srgbClr val="FFFF00"/>
                  </a:solidFill>
                  <a:latin typeface="Perpetua" pitchFamily="18" charset="0"/>
                </a:rPr>
                <a:t>You Are Here</a:t>
              </a:r>
            </a:p>
          </p:txBody>
        </p:sp>
      </p:grpSp>
      <p:sp>
        <p:nvSpPr>
          <p:cNvPr id="36871" name="Text Box 7"/>
          <p:cNvSpPr txBox="1">
            <a:spLocks noChangeArrowheads="1"/>
          </p:cNvSpPr>
          <p:nvPr/>
        </p:nvSpPr>
        <p:spPr bwMode="auto">
          <a:xfrm>
            <a:off x="1066800" y="2454275"/>
            <a:ext cx="78486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24" tIns="45712" rIns="91424" bIns="45712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400" b="1">
                <a:latin typeface="Verdana" pitchFamily="34" charset="0"/>
              </a:rPr>
              <a:t>The Milky Way Galaxy is a giant disk of stars 160,000 light-years across and 1,000 light-years thick.</a:t>
            </a:r>
          </a:p>
        </p:txBody>
      </p:sp>
      <p:sp>
        <p:nvSpPr>
          <p:cNvPr id="36872" name="Text Box 8"/>
          <p:cNvSpPr txBox="1">
            <a:spLocks noChangeArrowheads="1"/>
          </p:cNvSpPr>
          <p:nvPr/>
        </p:nvSpPr>
        <p:spPr bwMode="auto">
          <a:xfrm>
            <a:off x="5638800" y="4541838"/>
            <a:ext cx="3429000" cy="1268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24" tIns="45712" rIns="91424" bIns="45712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400">
                <a:latin typeface="Verdana" pitchFamily="34" charset="0"/>
              </a:rPr>
              <a:t>There are over 100 Billion stars in the Milky Way</a:t>
            </a:r>
          </a:p>
          <a:p>
            <a:pPr algn="ctr">
              <a:spcBef>
                <a:spcPct val="50000"/>
              </a:spcBef>
            </a:pPr>
            <a:r>
              <a:rPr lang="en-US" sz="1400">
                <a:latin typeface="Verdana" pitchFamily="34" charset="0"/>
              </a:rPr>
              <a:t>The Spiral arms are only 5% more dense than average, and are the locations of new star formation</a:t>
            </a:r>
          </a:p>
        </p:txBody>
      </p:sp>
      <p:sp>
        <p:nvSpPr>
          <p:cNvPr id="36873" name="Text Box 9"/>
          <p:cNvSpPr txBox="1">
            <a:spLocks noChangeArrowheads="1"/>
          </p:cNvSpPr>
          <p:nvPr/>
        </p:nvSpPr>
        <p:spPr bwMode="auto">
          <a:xfrm>
            <a:off x="5715000" y="3048000"/>
            <a:ext cx="3276600" cy="126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24" tIns="45712" rIns="91424" bIns="45712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400">
                <a:latin typeface="Verdana" pitchFamily="34" charset="0"/>
              </a:rPr>
              <a:t>The Sun is located at the edge of a spiral arm, 30,000 light-years from the center</a:t>
            </a:r>
          </a:p>
          <a:p>
            <a:pPr algn="ctr">
              <a:spcBef>
                <a:spcPct val="50000"/>
              </a:spcBef>
            </a:pPr>
            <a:r>
              <a:rPr lang="en-US" sz="1400">
                <a:latin typeface="Verdana" pitchFamily="34" charset="0"/>
              </a:rPr>
              <a:t>It takes 250 Million years for the Sun to complete one orbit</a:t>
            </a:r>
          </a:p>
        </p:txBody>
      </p:sp>
      <p:sp>
        <p:nvSpPr>
          <p:cNvPr id="36874" name="Line 10"/>
          <p:cNvSpPr>
            <a:spLocks noChangeShapeType="1"/>
          </p:cNvSpPr>
          <p:nvPr/>
        </p:nvSpPr>
        <p:spPr bwMode="auto">
          <a:xfrm>
            <a:off x="5791200" y="4419600"/>
            <a:ext cx="3124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6875" name="Text Box 11"/>
          <p:cNvSpPr txBox="1">
            <a:spLocks noChangeArrowheads="1"/>
          </p:cNvSpPr>
          <p:nvPr/>
        </p:nvSpPr>
        <p:spPr bwMode="auto">
          <a:xfrm>
            <a:off x="2725738" y="381000"/>
            <a:ext cx="39354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1432" tIns="45716" rIns="91432" bIns="45716">
            <a:spAutoFit/>
          </a:bodyPr>
          <a:lstStyle/>
          <a:p>
            <a:pPr algn="ctr"/>
            <a:r>
              <a:rPr lang="en-US" sz="2400" b="1">
                <a:solidFill>
                  <a:srgbClr val="6699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The Milky Way Galaxy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12110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86400" y="304800"/>
            <a:ext cx="3436938" cy="456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5" name="Picture 3" descr="FG24_012"/>
          <p:cNvPicPr>
            <a:picLocks noChangeAspect="1" noChangeArrowheads="1"/>
          </p:cNvPicPr>
          <p:nvPr/>
        </p:nvPicPr>
        <p:blipFill>
          <a:blip r:embed="rId4"/>
          <a:srcRect l="6000" t="5040" r="12000" b="15480"/>
          <a:stretch>
            <a:fillRect/>
          </a:stretch>
        </p:blipFill>
        <p:spPr bwMode="auto">
          <a:xfrm>
            <a:off x="1066800" y="1371600"/>
            <a:ext cx="4113213" cy="2659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6" name="Text Box 4"/>
          <p:cNvSpPr txBox="1">
            <a:spLocks noChangeArrowheads="1"/>
          </p:cNvSpPr>
          <p:nvPr/>
        </p:nvSpPr>
        <p:spPr bwMode="auto">
          <a:xfrm>
            <a:off x="1384300" y="838200"/>
            <a:ext cx="2922588" cy="44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1432" tIns="45716" rIns="91432" bIns="45716">
            <a:spAutoFit/>
          </a:bodyPr>
          <a:lstStyle/>
          <a:p>
            <a:pPr algn="ctr"/>
            <a:r>
              <a:rPr lang="en-US" sz="2400" b="1">
                <a:solidFill>
                  <a:srgbClr val="6699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The Local Group</a:t>
            </a:r>
          </a:p>
        </p:txBody>
      </p:sp>
      <p:sp>
        <p:nvSpPr>
          <p:cNvPr id="38917" name="Text Box 5"/>
          <p:cNvSpPr txBox="1">
            <a:spLocks noChangeArrowheads="1"/>
          </p:cNvSpPr>
          <p:nvPr/>
        </p:nvSpPr>
        <p:spPr bwMode="auto">
          <a:xfrm>
            <a:off x="838200" y="4219575"/>
            <a:ext cx="4572000" cy="2414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2" tIns="45716" rIns="91432" bIns="45716">
            <a:spAutoFit/>
          </a:bodyPr>
          <a:lstStyle/>
          <a:p>
            <a:pPr marL="171450" indent="-171450">
              <a:spcBef>
                <a:spcPct val="50000"/>
              </a:spcBef>
              <a:buFontTx/>
              <a:buChar char="•"/>
            </a:pPr>
            <a:r>
              <a:rPr lang="en-US" sz="1600">
                <a:latin typeface="Verdana" pitchFamily="34" charset="0"/>
              </a:rPr>
              <a:t>Contains 3 large spiral galaxies--Milky Way, Andromeda (M31), and Triangulum (M33)—plus a few dozen dwarf galaxies with elliptical or irregular shapes.</a:t>
            </a:r>
          </a:p>
          <a:p>
            <a:pPr marL="171450" indent="-171450">
              <a:spcBef>
                <a:spcPct val="50000"/>
              </a:spcBef>
              <a:buFontTx/>
              <a:buChar char="•"/>
            </a:pPr>
            <a:r>
              <a:rPr lang="en-US" sz="1600">
                <a:latin typeface="Verdana" pitchFamily="34" charset="0"/>
              </a:rPr>
              <a:t>Gravitationally bound together—orbiting about a common center of mass</a:t>
            </a:r>
          </a:p>
          <a:p>
            <a:pPr marL="171450" indent="-171450">
              <a:spcBef>
                <a:spcPct val="50000"/>
              </a:spcBef>
              <a:buFontTx/>
              <a:buChar char="•"/>
            </a:pPr>
            <a:r>
              <a:rPr lang="en-US" sz="1600">
                <a:latin typeface="Verdana" pitchFamily="34" charset="0"/>
              </a:rPr>
              <a:t>Ellipsoidal in shape</a:t>
            </a:r>
          </a:p>
          <a:p>
            <a:pPr marL="171450" indent="-171450">
              <a:spcBef>
                <a:spcPct val="50000"/>
              </a:spcBef>
              <a:buFontTx/>
              <a:buChar char="•"/>
            </a:pPr>
            <a:r>
              <a:rPr lang="en-US" sz="1600">
                <a:latin typeface="Verdana" pitchFamily="34" charset="0"/>
              </a:rPr>
              <a:t>About 6.5 million light-years in diameter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FG24_017-circ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14400" y="1371600"/>
            <a:ext cx="4621213" cy="4497388"/>
          </a:xfrm>
          <a:prstGeom prst="rect">
            <a:avLst/>
          </a:prstGeom>
          <a:noFill/>
        </p:spPr>
      </p:pic>
      <p:sp>
        <p:nvSpPr>
          <p:cNvPr id="40963" name="Text Box 3"/>
          <p:cNvSpPr txBox="1">
            <a:spLocks noChangeArrowheads="1"/>
          </p:cNvSpPr>
          <p:nvPr/>
        </p:nvSpPr>
        <p:spPr bwMode="auto">
          <a:xfrm>
            <a:off x="855663" y="838200"/>
            <a:ext cx="4049712" cy="44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1432" tIns="45716" rIns="91432" bIns="45716">
            <a:spAutoFit/>
          </a:bodyPr>
          <a:lstStyle/>
          <a:p>
            <a:pPr algn="ctr"/>
            <a:r>
              <a:rPr lang="en-US" sz="2400" b="1">
                <a:solidFill>
                  <a:srgbClr val="6699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The Local Supercluster</a:t>
            </a:r>
          </a:p>
        </p:txBody>
      </p:sp>
      <p:sp>
        <p:nvSpPr>
          <p:cNvPr id="40964" name="Text Box 4"/>
          <p:cNvSpPr txBox="1">
            <a:spLocks noChangeArrowheads="1"/>
          </p:cNvSpPr>
          <p:nvPr/>
        </p:nvSpPr>
        <p:spPr bwMode="auto">
          <a:xfrm>
            <a:off x="5486400" y="381000"/>
            <a:ext cx="3352800" cy="5916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2" tIns="45716" rIns="91432" bIns="45716">
            <a:spAutoFit/>
          </a:bodyPr>
          <a:lstStyle/>
          <a:p>
            <a:pPr marL="171450" indent="-171450">
              <a:spcBef>
                <a:spcPct val="50000"/>
              </a:spcBef>
              <a:buFontTx/>
              <a:buChar char="•"/>
            </a:pPr>
            <a:r>
              <a:rPr lang="en-US" sz="1600">
                <a:latin typeface="Verdana" pitchFamily="34" charset="0"/>
              </a:rPr>
              <a:t>A cluster of many groups and clusters of galaxies</a:t>
            </a:r>
          </a:p>
          <a:p>
            <a:pPr marL="171450" indent="-171450">
              <a:spcBef>
                <a:spcPct val="50000"/>
              </a:spcBef>
              <a:buFontTx/>
              <a:buChar char="•"/>
            </a:pPr>
            <a:r>
              <a:rPr lang="en-US" sz="1600">
                <a:latin typeface="Verdana" pitchFamily="34" charset="0"/>
              </a:rPr>
              <a:t>Largest cluster is the Virgo cluster containing over a thousand galaxies.</a:t>
            </a:r>
          </a:p>
          <a:p>
            <a:pPr marL="171450" indent="-171450">
              <a:spcBef>
                <a:spcPct val="50000"/>
              </a:spcBef>
              <a:buFontTx/>
              <a:buChar char="•"/>
            </a:pPr>
            <a:r>
              <a:rPr lang="en-US" sz="1600">
                <a:latin typeface="Verdana" pitchFamily="34" charset="0"/>
              </a:rPr>
              <a:t>Clusters and groups of galaxies are gravitationally bound together, however the clusters and groups spread away from each other as the Universe expands.</a:t>
            </a:r>
          </a:p>
          <a:p>
            <a:pPr marL="171450" indent="-171450">
              <a:spcBef>
                <a:spcPct val="50000"/>
              </a:spcBef>
              <a:buFontTx/>
              <a:buChar char="•"/>
            </a:pPr>
            <a:r>
              <a:rPr lang="en-US" sz="1600">
                <a:latin typeface="Verdana" pitchFamily="34" charset="0"/>
              </a:rPr>
              <a:t>The Local Supercluster gets bigger with time</a:t>
            </a:r>
          </a:p>
          <a:p>
            <a:pPr marL="171450" indent="-171450">
              <a:spcBef>
                <a:spcPct val="50000"/>
              </a:spcBef>
              <a:buFontTx/>
              <a:buChar char="•"/>
            </a:pPr>
            <a:r>
              <a:rPr lang="en-US" sz="1600">
                <a:latin typeface="Verdana" pitchFamily="34" charset="0"/>
              </a:rPr>
              <a:t>It has a flattened shape</a:t>
            </a:r>
          </a:p>
          <a:p>
            <a:pPr marL="171450" indent="-171450">
              <a:spcBef>
                <a:spcPct val="50000"/>
              </a:spcBef>
              <a:buFontTx/>
              <a:buChar char="•"/>
            </a:pPr>
            <a:r>
              <a:rPr lang="en-US" sz="1600">
                <a:latin typeface="Verdana" pitchFamily="34" charset="0"/>
              </a:rPr>
              <a:t>The Local Group is on the edge of the majority of galaxies</a:t>
            </a:r>
          </a:p>
          <a:p>
            <a:pPr marL="171450" indent="-171450">
              <a:spcBef>
                <a:spcPct val="50000"/>
              </a:spcBef>
              <a:buFontTx/>
              <a:buChar char="•"/>
            </a:pPr>
            <a:r>
              <a:rPr lang="en-US" sz="1600">
                <a:latin typeface="Verdana" pitchFamily="34" charset="0"/>
              </a:rPr>
              <a:t>The Local Supercluster is about 130 Million light-years across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2" name="Picture 4" descr="j0386688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5105400" y="2362200"/>
            <a:ext cx="3657600" cy="2609850"/>
          </a:xfrm>
          <a:noFill/>
          <a:ln/>
        </p:spPr>
      </p:pic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How Do We Know</a:t>
            </a:r>
          </a:p>
        </p:txBody>
      </p:sp>
      <p:sp>
        <p:nvSpPr>
          <p:cNvPr id="6349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066800" y="2133600"/>
            <a:ext cx="4267200" cy="4114800"/>
          </a:xfrm>
          <a:noFill/>
        </p:spPr>
        <p:txBody>
          <a:bodyPr/>
          <a:lstStyle/>
          <a:p>
            <a:r>
              <a:rPr lang="en-US" sz="2800"/>
              <a:t>Scientist also noticed that every different kind of energy had a different </a:t>
            </a:r>
            <a:r>
              <a:rPr lang="en-US" sz="2800">
                <a:solidFill>
                  <a:srgbClr val="FF0000"/>
                </a:solidFill>
              </a:rPr>
              <a:t>wavelength</a:t>
            </a:r>
          </a:p>
          <a:p>
            <a:r>
              <a:rPr lang="en-US" sz="2800"/>
              <a:t>Because of this, scientist now had a way to tell different kinds of energy apart.</a:t>
            </a:r>
          </a:p>
          <a:p>
            <a:endParaRPr lang="en-US" sz="2800"/>
          </a:p>
        </p:txBody>
      </p:sp>
      <p:sp>
        <p:nvSpPr>
          <p:cNvPr id="63493" name="Line 5"/>
          <p:cNvSpPr>
            <a:spLocks noChangeShapeType="1"/>
          </p:cNvSpPr>
          <p:nvPr/>
        </p:nvSpPr>
        <p:spPr bwMode="auto">
          <a:xfrm>
            <a:off x="6172200" y="2667000"/>
            <a:ext cx="304800" cy="15240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 type="oval" w="med" len="med"/>
            <a:tailEnd type="oval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63494" name="Line 6"/>
          <p:cNvSpPr>
            <a:spLocks noChangeShapeType="1"/>
          </p:cNvSpPr>
          <p:nvPr/>
        </p:nvSpPr>
        <p:spPr bwMode="auto">
          <a:xfrm>
            <a:off x="6477000" y="2819400"/>
            <a:ext cx="304800" cy="15240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 type="oval" w="med" len="med"/>
            <a:tailEnd type="oval" w="med" len="med"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2dFzcone_dot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35625" y="914400"/>
            <a:ext cx="2593975" cy="3656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1" name="Text Box 3"/>
          <p:cNvSpPr txBox="1">
            <a:spLocks noChangeArrowheads="1"/>
          </p:cNvSpPr>
          <p:nvPr/>
        </p:nvSpPr>
        <p:spPr bwMode="auto">
          <a:xfrm>
            <a:off x="5715000" y="381000"/>
            <a:ext cx="24241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1432" tIns="45716" rIns="91432" bIns="45716">
            <a:spAutoFit/>
          </a:bodyPr>
          <a:lstStyle/>
          <a:p>
            <a:pPr algn="ctr"/>
            <a:r>
              <a:rPr lang="en-US" sz="2400" b="1">
                <a:solidFill>
                  <a:srgbClr val="6699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The Universe</a:t>
            </a:r>
          </a:p>
        </p:txBody>
      </p:sp>
      <p:grpSp>
        <p:nvGrpSpPr>
          <p:cNvPr id="43012" name="Group 4"/>
          <p:cNvGrpSpPr>
            <a:grpSpLocks/>
          </p:cNvGrpSpPr>
          <p:nvPr/>
        </p:nvGrpSpPr>
        <p:grpSpPr bwMode="auto">
          <a:xfrm>
            <a:off x="457200" y="685800"/>
            <a:ext cx="4456113" cy="4343400"/>
            <a:chOff x="259" y="720"/>
            <a:chExt cx="2807" cy="2736"/>
          </a:xfrm>
        </p:grpSpPr>
        <p:pic>
          <p:nvPicPr>
            <p:cNvPr id="43013" name="Picture 5" descr="FR27_08-96dpi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576" y="720"/>
              <a:ext cx="2490" cy="2724"/>
            </a:xfrm>
            <a:prstGeom prst="rect">
              <a:avLst/>
            </a:prstGeom>
            <a:noFill/>
          </p:spPr>
        </p:pic>
        <p:sp>
          <p:nvSpPr>
            <p:cNvPr id="43014" name="Text Box 6"/>
            <p:cNvSpPr txBox="1">
              <a:spLocks noChangeArrowheads="1"/>
            </p:cNvSpPr>
            <p:nvPr/>
          </p:nvSpPr>
          <p:spPr bwMode="auto">
            <a:xfrm rot="16200000">
              <a:off x="-302" y="2001"/>
              <a:ext cx="1296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91432" tIns="45716" rIns="91432" bIns="45716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b="1">
                  <a:latin typeface="Verdana" pitchFamily="34" charset="0"/>
                </a:rPr>
                <a:t>1.3 Billion light-years</a:t>
              </a:r>
            </a:p>
          </p:txBody>
        </p:sp>
        <p:sp>
          <p:nvSpPr>
            <p:cNvPr id="43015" name="Line 7"/>
            <p:cNvSpPr>
              <a:spLocks noChangeShapeType="1"/>
            </p:cNvSpPr>
            <p:nvPr/>
          </p:nvSpPr>
          <p:spPr bwMode="auto">
            <a:xfrm>
              <a:off x="480" y="720"/>
              <a:ext cx="0" cy="273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triangle" w="lg" len="lg"/>
              <a:tailEnd type="triangle" w="lg" len="lg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3016" name="Text Box 8"/>
          <p:cNvSpPr txBox="1">
            <a:spLocks noChangeArrowheads="1"/>
          </p:cNvSpPr>
          <p:nvPr/>
        </p:nvSpPr>
        <p:spPr bwMode="auto">
          <a:xfrm>
            <a:off x="4876800" y="4591050"/>
            <a:ext cx="4038600" cy="158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2" tIns="45716" rIns="91432" bIns="45716">
            <a:spAutoFit/>
          </a:bodyPr>
          <a:lstStyle/>
          <a:p>
            <a:pPr marL="171450" indent="-171450">
              <a:spcBef>
                <a:spcPct val="50000"/>
              </a:spcBef>
              <a:buFontTx/>
              <a:buChar char="•"/>
            </a:pPr>
            <a:r>
              <a:rPr lang="en-US" sz="1400">
                <a:latin typeface="Verdana" pitchFamily="34" charset="0"/>
              </a:rPr>
              <a:t>Surveys of galaxies reveal a web-like or honeycomb structure to the Universe</a:t>
            </a:r>
          </a:p>
          <a:p>
            <a:pPr marL="171450" indent="-171450">
              <a:spcBef>
                <a:spcPct val="50000"/>
              </a:spcBef>
              <a:buFontTx/>
              <a:buChar char="•"/>
            </a:pPr>
            <a:r>
              <a:rPr lang="en-US" sz="1400">
                <a:latin typeface="Verdana" pitchFamily="34" charset="0"/>
              </a:rPr>
              <a:t>Great walls and filaments of matter surrounding voids containing no galaxies </a:t>
            </a:r>
          </a:p>
          <a:p>
            <a:pPr marL="171450" indent="-171450">
              <a:spcBef>
                <a:spcPct val="50000"/>
              </a:spcBef>
              <a:buFontTx/>
              <a:buChar char="•"/>
            </a:pPr>
            <a:r>
              <a:rPr lang="en-US" sz="1400">
                <a:latin typeface="Verdana" pitchFamily="34" charset="0"/>
              </a:rPr>
              <a:t>Probably 100 Billion galaxies in the Universe</a:t>
            </a:r>
          </a:p>
        </p:txBody>
      </p:sp>
      <p:sp>
        <p:nvSpPr>
          <p:cNvPr id="43017" name="Text Box 9"/>
          <p:cNvSpPr txBox="1">
            <a:spLocks noChangeArrowheads="1"/>
          </p:cNvSpPr>
          <p:nvPr/>
        </p:nvSpPr>
        <p:spPr bwMode="auto">
          <a:xfrm>
            <a:off x="990600" y="5334000"/>
            <a:ext cx="3962400" cy="115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2" tIns="45716" rIns="91432" bIns="45716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>
                <a:latin typeface="Verdana" pitchFamily="34" charset="0"/>
              </a:rPr>
              <a:t>The plane of the Milky Way Galaxy obscures our view of what lies beyond. This creates the wedge-shaped gaps in all-sky galaxy surveys such as those shown here.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supernovae_me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33800" y="1143000"/>
            <a:ext cx="4762500" cy="4762500"/>
          </a:xfrm>
          <a:prstGeom prst="rect">
            <a:avLst/>
          </a:prstGeom>
          <a:noFill/>
        </p:spPr>
      </p:pic>
      <p:sp>
        <p:nvSpPr>
          <p:cNvPr id="45059" name="Text Box 3"/>
          <p:cNvSpPr txBox="1">
            <a:spLocks noChangeArrowheads="1"/>
          </p:cNvSpPr>
          <p:nvPr/>
        </p:nvSpPr>
        <p:spPr bwMode="auto">
          <a:xfrm>
            <a:off x="3429000" y="533400"/>
            <a:ext cx="24241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1432" tIns="45716" rIns="91432" bIns="45716">
            <a:spAutoFit/>
          </a:bodyPr>
          <a:lstStyle/>
          <a:p>
            <a:pPr algn="ctr"/>
            <a:r>
              <a:rPr lang="en-US" sz="2400" b="1">
                <a:solidFill>
                  <a:srgbClr val="6699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The Universe</a:t>
            </a:r>
          </a:p>
        </p:txBody>
      </p:sp>
      <p:sp>
        <p:nvSpPr>
          <p:cNvPr id="45060" name="Text Box 4"/>
          <p:cNvSpPr txBox="1">
            <a:spLocks noChangeArrowheads="1"/>
          </p:cNvSpPr>
          <p:nvPr/>
        </p:nvSpPr>
        <p:spPr bwMode="auto">
          <a:xfrm>
            <a:off x="3124200" y="5943600"/>
            <a:ext cx="2895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2" tIns="45716" rIns="91432" bIns="45716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000">
                <a:latin typeface="Verdana" pitchFamily="34" charset="0"/>
              </a:rPr>
              <a:t>Computer Simulation</a:t>
            </a:r>
          </a:p>
        </p:txBody>
      </p:sp>
      <p:sp>
        <p:nvSpPr>
          <p:cNvPr id="45061" name="Text Box 5"/>
          <p:cNvSpPr txBox="1">
            <a:spLocks noChangeArrowheads="1"/>
          </p:cNvSpPr>
          <p:nvPr/>
        </p:nvSpPr>
        <p:spPr bwMode="auto">
          <a:xfrm>
            <a:off x="1219200" y="2362200"/>
            <a:ext cx="2133600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2" tIns="45716" rIns="91432" bIns="45716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>
                <a:latin typeface="Verdana" pitchFamily="34" charset="0"/>
              </a:rPr>
              <a:t>The observable Universe is 27 Billion light-years in diameter.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1752600"/>
            <a:ext cx="8153400" cy="1143000"/>
          </a:xfrm>
        </p:spPr>
        <p:txBody>
          <a:bodyPr/>
          <a:lstStyle/>
          <a:p>
            <a:r>
              <a:rPr lang="en-US" sz="3600">
                <a:latin typeface="Arial" charset="0"/>
              </a:rPr>
              <a:t>Zoom out and make the </a:t>
            </a:r>
            <a:br>
              <a:rPr lang="en-US" sz="3600">
                <a:latin typeface="Arial" charset="0"/>
              </a:rPr>
            </a:br>
            <a:r>
              <a:rPr lang="en-US" sz="3600">
                <a:latin typeface="Arial" charset="0"/>
              </a:rPr>
              <a:t>Entire Visible Universe</a:t>
            </a:r>
            <a:br>
              <a:rPr lang="en-US" sz="3600">
                <a:latin typeface="Arial" charset="0"/>
              </a:rPr>
            </a:br>
            <a:r>
              <a:rPr lang="en-US" sz="3600">
                <a:latin typeface="Arial" charset="0"/>
              </a:rPr>
              <a:t> (27 billion light years across)</a:t>
            </a:r>
            <a:br>
              <a:rPr lang="en-US" sz="3600">
                <a:latin typeface="Arial" charset="0"/>
              </a:rPr>
            </a:br>
            <a:r>
              <a:rPr lang="en-US" sz="3600">
                <a:latin typeface="Arial" charset="0"/>
              </a:rPr>
              <a:t> the size of this room.</a:t>
            </a:r>
            <a:br>
              <a:rPr lang="en-US" sz="3600">
                <a:latin typeface="Arial" charset="0"/>
              </a:rPr>
            </a:br>
            <a:r>
              <a:rPr lang="en-US" sz="3600">
                <a:latin typeface="Arial" charset="0"/>
              </a:rPr>
              <a:t>How large would the </a:t>
            </a:r>
            <a:br>
              <a:rPr lang="en-US" sz="3600">
                <a:latin typeface="Arial" charset="0"/>
              </a:rPr>
            </a:br>
            <a:r>
              <a:rPr lang="en-US" sz="3600">
                <a:latin typeface="Arial" charset="0"/>
              </a:rPr>
              <a:t>Local Group be? </a:t>
            </a:r>
          </a:p>
        </p:txBody>
      </p:sp>
      <p:sp>
        <p:nvSpPr>
          <p:cNvPr id="1187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66800" y="4191000"/>
            <a:ext cx="7772400" cy="4114800"/>
          </a:xfrm>
        </p:spPr>
        <p:txBody>
          <a:bodyPr/>
          <a:lstStyle/>
          <a:p>
            <a:pPr algn="ctr">
              <a:buFontTx/>
              <a:buNone/>
            </a:pPr>
            <a:r>
              <a:rPr lang="en-US">
                <a:solidFill>
                  <a:srgbClr val="FF0000"/>
                </a:solidFill>
                <a:latin typeface="Arial" charset="0"/>
              </a:rPr>
              <a:t>The size of candy</a:t>
            </a:r>
          </a:p>
          <a:p>
            <a:pPr algn="ctr">
              <a:buFontTx/>
              <a:buNone/>
            </a:pPr>
            <a:endParaRPr lang="en-US">
              <a:solidFill>
                <a:srgbClr val="FF0000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87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787" grpId="0" build="p" autoUpdateAnimBg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1524000"/>
            <a:ext cx="7772400" cy="1143000"/>
          </a:xfrm>
        </p:spPr>
        <p:txBody>
          <a:bodyPr/>
          <a:lstStyle/>
          <a:p>
            <a:r>
              <a:rPr lang="en-US" sz="4000">
                <a:latin typeface="Arial" charset="0"/>
              </a:rPr>
              <a:t>If the Sun </a:t>
            </a:r>
            <a:br>
              <a:rPr lang="en-US" sz="4000">
                <a:latin typeface="Arial" charset="0"/>
              </a:rPr>
            </a:br>
            <a:r>
              <a:rPr lang="en-US" sz="4000">
                <a:latin typeface="Arial" charset="0"/>
              </a:rPr>
              <a:t>were the size of this room, </a:t>
            </a:r>
            <a:br>
              <a:rPr lang="en-US" sz="4000">
                <a:latin typeface="Arial" charset="0"/>
              </a:rPr>
            </a:br>
            <a:r>
              <a:rPr lang="en-US" sz="4000">
                <a:latin typeface="Arial" charset="0"/>
              </a:rPr>
              <a:t>how big would earth be?</a:t>
            </a:r>
          </a:p>
        </p:txBody>
      </p:sp>
      <p:sp>
        <p:nvSpPr>
          <p:cNvPr id="931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66800" y="3810000"/>
            <a:ext cx="7772400" cy="4114800"/>
          </a:xfrm>
        </p:spPr>
        <p:txBody>
          <a:bodyPr/>
          <a:lstStyle/>
          <a:p>
            <a:pPr algn="ctr">
              <a:buFontTx/>
              <a:buNone/>
            </a:pPr>
            <a:r>
              <a:rPr lang="en-US">
                <a:solidFill>
                  <a:srgbClr val="FF0000"/>
                </a:solidFill>
                <a:latin typeface="Arial" charset="0"/>
              </a:rPr>
              <a:t>The size of a grapefruit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3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87" grpId="0" build="p" autoUpdateAnimBg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1524000"/>
            <a:ext cx="7772400" cy="1143000"/>
          </a:xfrm>
        </p:spPr>
        <p:txBody>
          <a:bodyPr/>
          <a:lstStyle/>
          <a:p>
            <a:r>
              <a:rPr lang="en-US" sz="3600">
                <a:latin typeface="Arial" charset="0"/>
              </a:rPr>
              <a:t>If the Solar System </a:t>
            </a:r>
            <a:br>
              <a:rPr lang="en-US" sz="3600">
                <a:latin typeface="Arial" charset="0"/>
              </a:rPr>
            </a:br>
            <a:r>
              <a:rPr lang="en-US" sz="3600">
                <a:latin typeface="Arial" charset="0"/>
              </a:rPr>
              <a:t>were the size of this room, </a:t>
            </a:r>
            <a:br>
              <a:rPr lang="en-US" sz="3600">
                <a:latin typeface="Arial" charset="0"/>
              </a:rPr>
            </a:br>
            <a:r>
              <a:rPr lang="en-US" sz="3600">
                <a:latin typeface="Arial" charset="0"/>
              </a:rPr>
              <a:t>how big would the Sun be?</a:t>
            </a: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43000" y="3810000"/>
            <a:ext cx="7772400" cy="4114800"/>
          </a:xfrm>
        </p:spPr>
        <p:txBody>
          <a:bodyPr/>
          <a:lstStyle/>
          <a:p>
            <a:pPr algn="ctr">
              <a:buFontTx/>
              <a:buNone/>
            </a:pPr>
            <a:r>
              <a:rPr lang="en-US">
                <a:solidFill>
                  <a:srgbClr val="FF0000"/>
                </a:solidFill>
                <a:latin typeface="Arial" charset="0"/>
              </a:rPr>
              <a:t>A grain of salt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4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1" grpId="0" build="p" autoUpdateAnimBg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1752600"/>
            <a:ext cx="7772400" cy="1143000"/>
          </a:xfrm>
        </p:spPr>
        <p:txBody>
          <a:bodyPr/>
          <a:lstStyle/>
          <a:p>
            <a:r>
              <a:rPr lang="en-US" sz="3600">
                <a:latin typeface="Arial" charset="0"/>
              </a:rPr>
              <a:t>If the Solar System </a:t>
            </a:r>
            <a:br>
              <a:rPr lang="en-US" sz="3600">
                <a:latin typeface="Arial" charset="0"/>
              </a:rPr>
            </a:br>
            <a:r>
              <a:rPr lang="en-US" sz="3600">
                <a:latin typeface="Arial" charset="0"/>
              </a:rPr>
              <a:t>were the size of this room, </a:t>
            </a:r>
            <a:br>
              <a:rPr lang="en-US" sz="3600">
                <a:latin typeface="Arial" charset="0"/>
              </a:rPr>
            </a:br>
            <a:r>
              <a:rPr lang="en-US" sz="3600">
                <a:latin typeface="Arial" charset="0"/>
              </a:rPr>
              <a:t>how big would The orbit of Earth around the Sun be?</a:t>
            </a:r>
          </a:p>
        </p:txBody>
      </p:sp>
      <p:sp>
        <p:nvSpPr>
          <p:cNvPr id="952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66800" y="3810000"/>
            <a:ext cx="7772400" cy="4114800"/>
          </a:xfrm>
        </p:spPr>
        <p:txBody>
          <a:bodyPr/>
          <a:lstStyle/>
          <a:p>
            <a:pPr algn="ctr">
              <a:buFontTx/>
              <a:buNone/>
            </a:pPr>
            <a:r>
              <a:rPr lang="en-US">
                <a:solidFill>
                  <a:srgbClr val="FF0000"/>
                </a:solidFill>
                <a:latin typeface="Arial" charset="0"/>
              </a:rPr>
              <a:t>The outside edge of a CD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5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35" grpId="0" build="p" autoUpdateAnimBg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1752600"/>
            <a:ext cx="7772400" cy="1143000"/>
          </a:xfrm>
        </p:spPr>
        <p:txBody>
          <a:bodyPr/>
          <a:lstStyle/>
          <a:p>
            <a:r>
              <a:rPr lang="en-US" sz="3600">
                <a:latin typeface="Arial" charset="0"/>
              </a:rPr>
              <a:t>If the Solar System </a:t>
            </a:r>
            <a:br>
              <a:rPr lang="en-US" sz="3600">
                <a:latin typeface="Arial" charset="0"/>
              </a:rPr>
            </a:br>
            <a:r>
              <a:rPr lang="en-US" sz="3600">
                <a:latin typeface="Arial" charset="0"/>
              </a:rPr>
              <a:t>were the size of this room, </a:t>
            </a:r>
            <a:br>
              <a:rPr lang="en-US" sz="3600">
                <a:latin typeface="Arial" charset="0"/>
              </a:rPr>
            </a:br>
            <a:r>
              <a:rPr lang="en-US" sz="3600">
                <a:latin typeface="Arial" charset="0"/>
              </a:rPr>
              <a:t>how big would Earth be?</a:t>
            </a:r>
          </a:p>
        </p:txBody>
      </p:sp>
      <p:sp>
        <p:nvSpPr>
          <p:cNvPr id="962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66800" y="3810000"/>
            <a:ext cx="7772400" cy="4114800"/>
          </a:xfrm>
        </p:spPr>
        <p:txBody>
          <a:bodyPr/>
          <a:lstStyle/>
          <a:p>
            <a:pPr algn="ctr">
              <a:buFontTx/>
              <a:buNone/>
            </a:pPr>
            <a:r>
              <a:rPr lang="en-US">
                <a:solidFill>
                  <a:srgbClr val="FF0000"/>
                </a:solidFill>
                <a:latin typeface="Arial" charset="0"/>
              </a:rPr>
              <a:t>The size of microscopic bacteria</a:t>
            </a:r>
          </a:p>
          <a:p>
            <a:pPr algn="ctr">
              <a:buFontTx/>
              <a:buNone/>
            </a:pPr>
            <a:r>
              <a:rPr lang="en-US">
                <a:solidFill>
                  <a:srgbClr val="FF0000"/>
                </a:solidFill>
                <a:latin typeface="Arial" charset="0"/>
              </a:rPr>
              <a:t>(~ 4 microns)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62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62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59" grpId="0" build="p" autoUpdateAnimBg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1752600"/>
            <a:ext cx="8153400" cy="1143000"/>
          </a:xfrm>
        </p:spPr>
        <p:txBody>
          <a:bodyPr/>
          <a:lstStyle/>
          <a:p>
            <a:r>
              <a:rPr lang="en-US" sz="3600">
                <a:latin typeface="Arial" charset="0"/>
              </a:rPr>
              <a:t>Zoom out and make the </a:t>
            </a:r>
            <a:br>
              <a:rPr lang="en-US" sz="3600">
                <a:latin typeface="Arial" charset="0"/>
              </a:rPr>
            </a:br>
            <a:r>
              <a:rPr lang="en-US" sz="3600">
                <a:latin typeface="Arial" charset="0"/>
              </a:rPr>
              <a:t>Sun’s Neighborhood </a:t>
            </a:r>
            <a:br>
              <a:rPr lang="en-US" sz="3600">
                <a:latin typeface="Arial" charset="0"/>
              </a:rPr>
            </a:br>
            <a:r>
              <a:rPr lang="en-US" sz="3600">
                <a:latin typeface="Arial" charset="0"/>
              </a:rPr>
              <a:t>(2 Astronomical Units) </a:t>
            </a:r>
            <a:br>
              <a:rPr lang="en-US" sz="3600">
                <a:latin typeface="Arial" charset="0"/>
              </a:rPr>
            </a:br>
            <a:r>
              <a:rPr lang="en-US" sz="3600">
                <a:latin typeface="Arial" charset="0"/>
              </a:rPr>
              <a:t>(300 million kilometers)</a:t>
            </a:r>
            <a:br>
              <a:rPr lang="en-US" sz="3600">
                <a:latin typeface="Arial" charset="0"/>
              </a:rPr>
            </a:br>
            <a:r>
              <a:rPr lang="en-US" sz="3600">
                <a:latin typeface="Arial" charset="0"/>
              </a:rPr>
              <a:t>the size of this room.</a:t>
            </a:r>
            <a:br>
              <a:rPr lang="en-US" sz="3600">
                <a:latin typeface="Arial" charset="0"/>
              </a:rPr>
            </a:br>
            <a:r>
              <a:rPr lang="en-US" sz="3600">
                <a:latin typeface="Arial" charset="0"/>
              </a:rPr>
              <a:t>How large would the Solar System be? </a:t>
            </a:r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66800" y="3810000"/>
            <a:ext cx="7772400" cy="4114800"/>
          </a:xfrm>
        </p:spPr>
        <p:txBody>
          <a:bodyPr/>
          <a:lstStyle/>
          <a:p>
            <a:pPr algn="ctr">
              <a:buFontTx/>
              <a:buNone/>
            </a:pPr>
            <a:r>
              <a:rPr lang="en-US">
                <a:solidFill>
                  <a:srgbClr val="FF0000"/>
                </a:solidFill>
                <a:latin typeface="Arial" charset="0"/>
              </a:rPr>
              <a:t>A grain of salt.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7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83" grpId="0" build="p" autoUpdateAnimBg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1752600"/>
            <a:ext cx="8153400" cy="1143000"/>
          </a:xfrm>
        </p:spPr>
        <p:txBody>
          <a:bodyPr/>
          <a:lstStyle/>
          <a:p>
            <a:r>
              <a:rPr lang="en-US" sz="3600">
                <a:latin typeface="Arial" charset="0"/>
              </a:rPr>
              <a:t>Zoom out and make the </a:t>
            </a:r>
            <a:br>
              <a:rPr lang="en-US" sz="3600">
                <a:latin typeface="Arial" charset="0"/>
              </a:rPr>
            </a:br>
            <a:r>
              <a:rPr lang="en-US" sz="3600">
                <a:latin typeface="Arial" charset="0"/>
              </a:rPr>
              <a:t>Sun’s Neighborhood</a:t>
            </a:r>
            <a:br>
              <a:rPr lang="en-US" sz="3600">
                <a:latin typeface="Arial" charset="0"/>
              </a:rPr>
            </a:br>
            <a:r>
              <a:rPr lang="en-US" sz="3600">
                <a:latin typeface="Arial" charset="0"/>
              </a:rPr>
              <a:t> (65 light years across)</a:t>
            </a:r>
            <a:br>
              <a:rPr lang="en-US" sz="3600">
                <a:latin typeface="Arial" charset="0"/>
              </a:rPr>
            </a:br>
            <a:r>
              <a:rPr lang="en-US" sz="3600">
                <a:latin typeface="Arial" charset="0"/>
              </a:rPr>
              <a:t> the size of this room.</a:t>
            </a:r>
            <a:br>
              <a:rPr lang="en-US" sz="3600">
                <a:latin typeface="Arial" charset="0"/>
              </a:rPr>
            </a:br>
            <a:r>
              <a:rPr lang="en-US" sz="3600">
                <a:latin typeface="Arial" charset="0"/>
              </a:rPr>
              <a:t>How large would the Solar System be? </a:t>
            </a:r>
          </a:p>
        </p:txBody>
      </p:sp>
      <p:sp>
        <p:nvSpPr>
          <p:cNvPr id="983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66800" y="3810000"/>
            <a:ext cx="7772400" cy="4114800"/>
          </a:xfrm>
        </p:spPr>
        <p:txBody>
          <a:bodyPr/>
          <a:lstStyle/>
          <a:p>
            <a:pPr algn="ctr">
              <a:buFontTx/>
              <a:buNone/>
            </a:pPr>
            <a:r>
              <a:rPr lang="en-US">
                <a:solidFill>
                  <a:srgbClr val="FF0000"/>
                </a:solidFill>
                <a:latin typeface="Arial" charset="0"/>
              </a:rPr>
              <a:t>A grain of salt.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83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307" grpId="0" build="p" autoUpdateAnimBg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1752600"/>
            <a:ext cx="8153400" cy="1143000"/>
          </a:xfrm>
        </p:spPr>
        <p:txBody>
          <a:bodyPr/>
          <a:lstStyle/>
          <a:p>
            <a:r>
              <a:rPr lang="en-US" sz="3600">
                <a:latin typeface="Arial" charset="0"/>
              </a:rPr>
              <a:t>Zoom out and make the </a:t>
            </a:r>
            <a:br>
              <a:rPr lang="en-US" sz="3600">
                <a:latin typeface="Arial" charset="0"/>
              </a:rPr>
            </a:br>
            <a:r>
              <a:rPr lang="en-US" sz="3600">
                <a:latin typeface="Arial" charset="0"/>
              </a:rPr>
              <a:t>Milky Way Galaxy</a:t>
            </a:r>
            <a:br>
              <a:rPr lang="en-US" sz="3600">
                <a:latin typeface="Arial" charset="0"/>
              </a:rPr>
            </a:br>
            <a:r>
              <a:rPr lang="en-US" sz="3600">
                <a:latin typeface="Arial" charset="0"/>
              </a:rPr>
              <a:t> (160,000 light years across)</a:t>
            </a:r>
            <a:br>
              <a:rPr lang="en-US" sz="3600">
                <a:latin typeface="Arial" charset="0"/>
              </a:rPr>
            </a:br>
            <a:r>
              <a:rPr lang="en-US" sz="3600">
                <a:latin typeface="Arial" charset="0"/>
              </a:rPr>
              <a:t> the size of this room.</a:t>
            </a:r>
            <a:br>
              <a:rPr lang="en-US" sz="3600">
                <a:latin typeface="Arial" charset="0"/>
              </a:rPr>
            </a:br>
            <a:r>
              <a:rPr lang="en-US" sz="3600">
                <a:latin typeface="Arial" charset="0"/>
              </a:rPr>
              <a:t>How large would the Solar System be? </a:t>
            </a:r>
          </a:p>
        </p:txBody>
      </p:sp>
      <p:sp>
        <p:nvSpPr>
          <p:cNvPr id="993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66800" y="3810000"/>
            <a:ext cx="7772400" cy="4114800"/>
          </a:xfrm>
        </p:spPr>
        <p:txBody>
          <a:bodyPr/>
          <a:lstStyle/>
          <a:p>
            <a:pPr algn="ctr">
              <a:buFontTx/>
              <a:buNone/>
            </a:pPr>
            <a:r>
              <a:rPr lang="en-US">
                <a:solidFill>
                  <a:srgbClr val="FF0000"/>
                </a:solidFill>
                <a:latin typeface="Arial" charset="0"/>
              </a:rPr>
              <a:t>A peppercorn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93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31" grpId="0" build="p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2" descr="j0386688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5715000" y="2362200"/>
            <a:ext cx="3657600" cy="2609850"/>
          </a:xfrm>
          <a:noFill/>
          <a:ln/>
        </p:spPr>
      </p:pic>
      <p:sp>
        <p:nvSpPr>
          <p:cNvPr id="73731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How Do We Know</a:t>
            </a:r>
          </a:p>
        </p:txBody>
      </p:sp>
      <p:sp>
        <p:nvSpPr>
          <p:cNvPr id="73732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1066800" y="1524000"/>
            <a:ext cx="4953000" cy="4114800"/>
          </a:xfrm>
          <a:noFill/>
        </p:spPr>
        <p:txBody>
          <a:bodyPr/>
          <a:lstStyle/>
          <a:p>
            <a:r>
              <a:rPr lang="en-US" sz="2400"/>
              <a:t>Because each wavelength was exactly the same as the next, scientist discovered that each kind of energy moved a different amount of waves through a specific space in a specific time.</a:t>
            </a:r>
          </a:p>
          <a:p>
            <a:r>
              <a:rPr lang="en-US" sz="2400"/>
              <a:t>Because of this, scientist now discovered you could tell what kind of energy you had by counting the amount of waves that went by in a set amount of time.  They called this measurement </a:t>
            </a:r>
            <a:r>
              <a:rPr lang="en-US" sz="2400">
                <a:solidFill>
                  <a:srgbClr val="FF0000"/>
                </a:solidFill>
              </a:rPr>
              <a:t>frequency</a:t>
            </a:r>
            <a:r>
              <a:rPr lang="en-US" sz="2400"/>
              <a:t>.</a:t>
            </a:r>
          </a:p>
          <a:p>
            <a:endParaRPr lang="en-US" sz="2400"/>
          </a:p>
        </p:txBody>
      </p:sp>
      <p:sp>
        <p:nvSpPr>
          <p:cNvPr id="73733" name="Line 5"/>
          <p:cNvSpPr>
            <a:spLocks noChangeShapeType="1"/>
          </p:cNvSpPr>
          <p:nvPr/>
        </p:nvSpPr>
        <p:spPr bwMode="auto">
          <a:xfrm>
            <a:off x="6781800" y="2667000"/>
            <a:ext cx="304800" cy="15240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 type="oval" w="med" len="med"/>
            <a:tailEnd type="oval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3734" name="Line 6"/>
          <p:cNvSpPr>
            <a:spLocks noChangeShapeType="1"/>
          </p:cNvSpPr>
          <p:nvPr/>
        </p:nvSpPr>
        <p:spPr bwMode="auto">
          <a:xfrm>
            <a:off x="7086600" y="2819400"/>
            <a:ext cx="304800" cy="15240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 type="oval" w="med" len="med"/>
            <a:tailEnd type="oval" w="med" len="med"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1752600"/>
            <a:ext cx="8153400" cy="1143000"/>
          </a:xfrm>
        </p:spPr>
        <p:txBody>
          <a:bodyPr/>
          <a:lstStyle/>
          <a:p>
            <a:r>
              <a:rPr lang="en-US" sz="3600">
                <a:latin typeface="Arial" charset="0"/>
              </a:rPr>
              <a:t>Zoom out and make the </a:t>
            </a:r>
            <a:br>
              <a:rPr lang="en-US" sz="3600">
                <a:latin typeface="Arial" charset="0"/>
              </a:rPr>
            </a:br>
            <a:r>
              <a:rPr lang="en-US" sz="3600">
                <a:latin typeface="Arial" charset="0"/>
              </a:rPr>
              <a:t>Local Group of Galaxies</a:t>
            </a:r>
            <a:br>
              <a:rPr lang="en-US" sz="3600">
                <a:latin typeface="Arial" charset="0"/>
              </a:rPr>
            </a:br>
            <a:r>
              <a:rPr lang="en-US" sz="3600">
                <a:latin typeface="Arial" charset="0"/>
              </a:rPr>
              <a:t> (6.5 million light years across)</a:t>
            </a:r>
            <a:br>
              <a:rPr lang="en-US" sz="3600">
                <a:latin typeface="Arial" charset="0"/>
              </a:rPr>
            </a:br>
            <a:r>
              <a:rPr lang="en-US" sz="3600">
                <a:latin typeface="Arial" charset="0"/>
              </a:rPr>
              <a:t> the size of this room.</a:t>
            </a:r>
            <a:br>
              <a:rPr lang="en-US" sz="3600">
                <a:latin typeface="Arial" charset="0"/>
              </a:rPr>
            </a:br>
            <a:r>
              <a:rPr lang="en-US" sz="3600">
                <a:latin typeface="Arial" charset="0"/>
              </a:rPr>
              <a:t>How large would the </a:t>
            </a:r>
            <a:br>
              <a:rPr lang="en-US" sz="3600">
                <a:latin typeface="Arial" charset="0"/>
              </a:rPr>
            </a:br>
            <a:r>
              <a:rPr lang="en-US" sz="3600">
                <a:latin typeface="Arial" charset="0"/>
              </a:rPr>
              <a:t>Milky Way Galaxy be? </a:t>
            </a:r>
          </a:p>
        </p:txBody>
      </p:sp>
      <p:sp>
        <p:nvSpPr>
          <p:cNvPr id="1003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66800" y="4191000"/>
            <a:ext cx="7772400" cy="4114800"/>
          </a:xfrm>
        </p:spPr>
        <p:txBody>
          <a:bodyPr/>
          <a:lstStyle/>
          <a:p>
            <a:pPr algn="ctr">
              <a:buFontTx/>
              <a:buNone/>
            </a:pPr>
            <a:r>
              <a:rPr lang="en-US">
                <a:solidFill>
                  <a:srgbClr val="FF0000"/>
                </a:solidFill>
                <a:latin typeface="Arial" charset="0"/>
              </a:rPr>
              <a:t>A large Pizza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03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55" grpId="0" build="p" autoUpdateAnimBg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1752600"/>
            <a:ext cx="8153400" cy="1143000"/>
          </a:xfrm>
        </p:spPr>
        <p:txBody>
          <a:bodyPr/>
          <a:lstStyle/>
          <a:p>
            <a:r>
              <a:rPr lang="en-US" sz="3600">
                <a:latin typeface="Arial" charset="0"/>
              </a:rPr>
              <a:t>Zoom out and make the </a:t>
            </a:r>
            <a:br>
              <a:rPr lang="en-US" sz="3600">
                <a:latin typeface="Arial" charset="0"/>
              </a:rPr>
            </a:br>
            <a:r>
              <a:rPr lang="en-US" sz="3600">
                <a:latin typeface="Arial" charset="0"/>
              </a:rPr>
              <a:t>Local Super Cluster  of Galaxies</a:t>
            </a:r>
            <a:br>
              <a:rPr lang="en-US" sz="3600">
                <a:latin typeface="Arial" charset="0"/>
              </a:rPr>
            </a:br>
            <a:r>
              <a:rPr lang="en-US" sz="3600">
                <a:latin typeface="Arial" charset="0"/>
              </a:rPr>
              <a:t> (130 million light years across)</a:t>
            </a:r>
            <a:br>
              <a:rPr lang="en-US" sz="3600">
                <a:latin typeface="Arial" charset="0"/>
              </a:rPr>
            </a:br>
            <a:r>
              <a:rPr lang="en-US" sz="3600">
                <a:latin typeface="Arial" charset="0"/>
              </a:rPr>
              <a:t> the size of this room.</a:t>
            </a:r>
            <a:br>
              <a:rPr lang="en-US" sz="3600">
                <a:latin typeface="Arial" charset="0"/>
              </a:rPr>
            </a:br>
            <a:r>
              <a:rPr lang="en-US" sz="3600">
                <a:latin typeface="Arial" charset="0"/>
              </a:rPr>
              <a:t>How large would the </a:t>
            </a:r>
            <a:br>
              <a:rPr lang="en-US" sz="3600">
                <a:latin typeface="Arial" charset="0"/>
              </a:rPr>
            </a:br>
            <a:r>
              <a:rPr lang="en-US" sz="3600">
                <a:latin typeface="Arial" charset="0"/>
              </a:rPr>
              <a:t>Local group be? 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66800" y="4191000"/>
            <a:ext cx="7772400" cy="4114800"/>
          </a:xfrm>
        </p:spPr>
        <p:txBody>
          <a:bodyPr/>
          <a:lstStyle/>
          <a:p>
            <a:pPr algn="ctr">
              <a:buFontTx/>
              <a:buNone/>
            </a:pPr>
            <a:r>
              <a:rPr lang="en-US">
                <a:solidFill>
                  <a:srgbClr val="FF0000"/>
                </a:solidFill>
                <a:latin typeface="Arial" charset="0"/>
              </a:rPr>
              <a:t>The size of a basketball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13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379" grpId="0" build="p" autoUpdateAnimBg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1752600"/>
            <a:ext cx="8153400" cy="1143000"/>
          </a:xfrm>
        </p:spPr>
        <p:txBody>
          <a:bodyPr/>
          <a:lstStyle/>
          <a:p>
            <a:r>
              <a:rPr lang="en-US" sz="3600">
                <a:latin typeface="Arial" charset="0"/>
              </a:rPr>
              <a:t>Zoom out and make the </a:t>
            </a:r>
            <a:br>
              <a:rPr lang="en-US" sz="3600">
                <a:latin typeface="Arial" charset="0"/>
              </a:rPr>
            </a:br>
            <a:r>
              <a:rPr lang="en-US" sz="3600">
                <a:latin typeface="Arial" charset="0"/>
              </a:rPr>
              <a:t>Entire Visible Universe</a:t>
            </a:r>
            <a:br>
              <a:rPr lang="en-US" sz="3600">
                <a:latin typeface="Arial" charset="0"/>
              </a:rPr>
            </a:br>
            <a:r>
              <a:rPr lang="en-US" sz="3600">
                <a:latin typeface="Arial" charset="0"/>
              </a:rPr>
              <a:t> (27 billion light years across)</a:t>
            </a:r>
            <a:br>
              <a:rPr lang="en-US" sz="3600">
                <a:latin typeface="Arial" charset="0"/>
              </a:rPr>
            </a:br>
            <a:r>
              <a:rPr lang="en-US" sz="3600">
                <a:latin typeface="Arial" charset="0"/>
              </a:rPr>
              <a:t> the size of this room.</a:t>
            </a:r>
            <a:br>
              <a:rPr lang="en-US" sz="3600">
                <a:latin typeface="Arial" charset="0"/>
              </a:rPr>
            </a:br>
            <a:r>
              <a:rPr lang="en-US" sz="3600">
                <a:latin typeface="Arial" charset="0"/>
              </a:rPr>
              <a:t>How large would the </a:t>
            </a:r>
            <a:br>
              <a:rPr lang="en-US" sz="3600">
                <a:latin typeface="Arial" charset="0"/>
              </a:rPr>
            </a:br>
            <a:r>
              <a:rPr lang="en-US" sz="3600">
                <a:latin typeface="Arial" charset="0"/>
              </a:rPr>
              <a:t>Local Super Cluster be? </a:t>
            </a:r>
          </a:p>
        </p:txBody>
      </p:sp>
      <p:sp>
        <p:nvSpPr>
          <p:cNvPr id="1024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66800" y="4191000"/>
            <a:ext cx="7772400" cy="4114800"/>
          </a:xfrm>
        </p:spPr>
        <p:txBody>
          <a:bodyPr/>
          <a:lstStyle/>
          <a:p>
            <a:pPr algn="ctr">
              <a:buFontTx/>
              <a:buNone/>
            </a:pPr>
            <a:r>
              <a:rPr lang="en-US">
                <a:solidFill>
                  <a:srgbClr val="FF0000"/>
                </a:solidFill>
                <a:latin typeface="Arial" charset="0"/>
              </a:rPr>
              <a:t>The size of a Chip’s Ahoy Cookie</a:t>
            </a:r>
          </a:p>
          <a:p>
            <a:pPr algn="ctr">
              <a:buFontTx/>
              <a:buNone/>
            </a:pPr>
            <a:endParaRPr lang="en-US">
              <a:solidFill>
                <a:srgbClr val="FF0000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24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03" grpId="0" build="p" autoUpdateAnimBg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We Want to Know More</a:t>
            </a:r>
          </a:p>
        </p:txBody>
      </p:sp>
      <p:sp>
        <p:nvSpPr>
          <p:cNvPr id="1198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Scientists believe we can learn more about how the universe came to be by studying Gamma Ray bursts in more detail.</a:t>
            </a:r>
          </a:p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Gamma Ray Bursts</a:t>
            </a:r>
          </a:p>
        </p:txBody>
      </p:sp>
      <p:sp>
        <p:nvSpPr>
          <p:cNvPr id="1208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38200" y="1676400"/>
            <a:ext cx="8458200" cy="4800600"/>
          </a:xfrm>
        </p:spPr>
        <p:txBody>
          <a:bodyPr/>
          <a:lstStyle/>
          <a:p>
            <a:r>
              <a:rPr lang="en-US"/>
              <a:t>Gamma Ray Bursts (GRB’s) </a:t>
            </a:r>
            <a:br>
              <a:rPr lang="en-US"/>
            </a:br>
            <a:r>
              <a:rPr lang="en-US"/>
              <a:t>are short bursts of Gamma Ray Photons</a:t>
            </a:r>
          </a:p>
          <a:p>
            <a:pPr lvl="1"/>
            <a:r>
              <a:rPr lang="en-US"/>
              <a:t>Gamma Rays are the highest energy, shortest wavelengths radiation we can detect</a:t>
            </a:r>
          </a:p>
          <a:p>
            <a:pPr lvl="1"/>
            <a:r>
              <a:rPr lang="en-US"/>
              <a:t>Photons are the smallest unit of electromagnetic energy we can detect</a:t>
            </a:r>
            <a:br>
              <a:rPr lang="en-US"/>
            </a:b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Gamma Ray Bursts</a:t>
            </a:r>
          </a:p>
        </p:txBody>
      </p:sp>
      <p:sp>
        <p:nvSpPr>
          <p:cNvPr id="1218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66800" y="1981200"/>
            <a:ext cx="7772400" cy="4114800"/>
          </a:xfrm>
        </p:spPr>
        <p:txBody>
          <a:bodyPr/>
          <a:lstStyle/>
          <a:p>
            <a:r>
              <a:rPr lang="en-US"/>
              <a:t>Because they are so fast and small they are hard to record, or to trace back to their origin</a:t>
            </a:r>
          </a:p>
          <a:p>
            <a:r>
              <a:rPr lang="en-US"/>
              <a:t>Scientists believe that understanding these phenomenon will help us understand the origins of our universe.</a:t>
            </a:r>
          </a:p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Studying  Gamma Rays</a:t>
            </a:r>
          </a:p>
        </p:txBody>
      </p:sp>
      <p:sp>
        <p:nvSpPr>
          <p:cNvPr id="1228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90600" y="1981200"/>
            <a:ext cx="7772400" cy="4114800"/>
          </a:xfrm>
        </p:spPr>
        <p:txBody>
          <a:bodyPr/>
          <a:lstStyle/>
          <a:p>
            <a:r>
              <a:rPr lang="en-US" sz="2800"/>
              <a:t>Lasting anywhere from a few milliseconds to several minutes, gamma-ray bursts shine hundreds of times brighter than a typical supernova and about a million trillion times as bright as the Sun, </a:t>
            </a:r>
          </a:p>
          <a:p>
            <a:r>
              <a:rPr lang="en-US" sz="2800"/>
              <a:t>They are  briefly the brightest source of cosmic gamma-ray photons in the observable universe</a:t>
            </a:r>
          </a:p>
          <a:p>
            <a:r>
              <a:rPr lang="en-US" sz="2800"/>
              <a:t> GRBs are detected roughly once per day from wholly random directions of the sky.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Studying Gamma Ray Bursts</a:t>
            </a:r>
          </a:p>
        </p:txBody>
      </p:sp>
      <p:sp>
        <p:nvSpPr>
          <p:cNvPr id="1239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981200"/>
            <a:ext cx="7772400" cy="41148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2800"/>
              <a:t> GRB’s were discovered accidentally in the late 1960s </a:t>
            </a:r>
          </a:p>
          <a:p>
            <a:pPr>
              <a:lnSpc>
                <a:spcPct val="80000"/>
              </a:lnSpc>
            </a:pPr>
            <a:r>
              <a:rPr lang="en-US" sz="2800"/>
              <a:t>U.S. military satellites were launched to look for  Soviet nuclear testing in violation of the  nuclear test ban treaty. </a:t>
            </a:r>
          </a:p>
          <a:p>
            <a:pPr>
              <a:lnSpc>
                <a:spcPct val="80000"/>
              </a:lnSpc>
            </a:pPr>
            <a:r>
              <a:rPr lang="en-US" sz="2800"/>
              <a:t>These satellites carried gamma ray detectors because a nuclear explosion produces gamma rays. </a:t>
            </a:r>
          </a:p>
          <a:p>
            <a:pPr>
              <a:lnSpc>
                <a:spcPct val="80000"/>
              </a:lnSpc>
            </a:pPr>
            <a:r>
              <a:rPr lang="en-US" sz="2800"/>
              <a:t>They found thousands of GRB’s, but they didn’t come from Russia, they came from outer space!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More Information</a:t>
            </a:r>
          </a:p>
        </p:txBody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66800" y="1981200"/>
            <a:ext cx="7772400" cy="4114800"/>
          </a:xfrm>
        </p:spPr>
        <p:txBody>
          <a:bodyPr/>
          <a:lstStyle/>
          <a:p>
            <a:r>
              <a:rPr lang="en-US"/>
              <a:t>To order Free NASA materials go to:</a:t>
            </a:r>
            <a:br>
              <a:rPr lang="en-US"/>
            </a:br>
            <a:r>
              <a:rPr lang="en-US">
                <a:solidFill>
                  <a:schemeClr val="tx2"/>
                </a:solidFill>
              </a:rPr>
              <a:t>http://epo.sonoma.edu/orderforms/orderformpublic.html</a:t>
            </a:r>
            <a:r>
              <a:rPr lang="en-US"/>
              <a:t> </a:t>
            </a:r>
          </a:p>
          <a:p>
            <a:r>
              <a:rPr lang="en-US"/>
              <a:t>To find out more about the GALEX mission go to:</a:t>
            </a:r>
            <a:br>
              <a:rPr lang="en-US"/>
            </a:br>
            <a:r>
              <a:rPr lang="en-US"/>
              <a:t>http://www.galex.caltech.edu/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978" name="Picture 2" descr="ems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29200" y="1676400"/>
            <a:ext cx="2571750" cy="2857500"/>
          </a:xfrm>
          <a:prstGeom prst="rect">
            <a:avLst/>
          </a:prstGeom>
          <a:noFill/>
        </p:spPr>
      </p:pic>
      <p:sp>
        <p:nvSpPr>
          <p:cNvPr id="126979" name="Rectangle 3"/>
          <p:cNvSpPr>
            <a:spLocks noGrp="1" noChangeArrowheads="1"/>
          </p:cNvSpPr>
          <p:nvPr>
            <p:ph type="title"/>
          </p:nvPr>
        </p:nvSpPr>
        <p:spPr>
          <a:xfrm>
            <a:off x="2209800" y="228600"/>
            <a:ext cx="6553200" cy="1143000"/>
          </a:xfrm>
        </p:spPr>
        <p:txBody>
          <a:bodyPr/>
          <a:lstStyle/>
          <a:p>
            <a:r>
              <a:rPr lang="en-US" sz="4000">
                <a:solidFill>
                  <a:schemeClr val="tx1"/>
                </a:solidFill>
              </a:rPr>
              <a:t>What does the EMS tell us?</a:t>
            </a:r>
            <a:br>
              <a:rPr lang="en-US" sz="4000">
                <a:solidFill>
                  <a:schemeClr val="tx1"/>
                </a:solidFill>
              </a:rPr>
            </a:br>
            <a:r>
              <a:rPr lang="en-US" sz="2000">
                <a:solidFill>
                  <a:schemeClr val="tx1"/>
                </a:solidFill>
              </a:rPr>
              <a:t>(Electromagnetic Spectrum)</a:t>
            </a:r>
          </a:p>
        </p:txBody>
      </p:sp>
      <p:sp>
        <p:nvSpPr>
          <p:cNvPr id="126980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901700" y="1981200"/>
            <a:ext cx="3810000" cy="41148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400"/>
              <a:t>Transports energy</a:t>
            </a:r>
          </a:p>
          <a:p>
            <a:pPr>
              <a:lnSpc>
                <a:spcPct val="90000"/>
              </a:lnSpc>
            </a:pPr>
            <a:r>
              <a:rPr lang="en-US" sz="2400"/>
              <a:t> Electric and magnetic fields oscillate: that’s the “wave”</a:t>
            </a:r>
          </a:p>
          <a:p>
            <a:pPr>
              <a:lnSpc>
                <a:spcPct val="90000"/>
              </a:lnSpc>
            </a:pPr>
            <a:r>
              <a:rPr lang="en-US" sz="2400"/>
              <a:t> Moves at speed of light, 3 x 10</a:t>
            </a:r>
            <a:r>
              <a:rPr lang="en-US" sz="2400" baseline="30000"/>
              <a:t>8</a:t>
            </a:r>
            <a:r>
              <a:rPr lang="en-US" sz="2400"/>
              <a:t> m/s</a:t>
            </a:r>
          </a:p>
          <a:p>
            <a:pPr>
              <a:lnSpc>
                <a:spcPct val="90000"/>
              </a:lnSpc>
            </a:pPr>
            <a:r>
              <a:rPr lang="en-US" sz="2400"/>
              <a:t> Wavelength, frequency, energy all related</a:t>
            </a:r>
          </a:p>
          <a:p>
            <a:pPr>
              <a:lnSpc>
                <a:spcPct val="90000"/>
              </a:lnSpc>
            </a:pPr>
            <a:r>
              <a:rPr lang="en-US" sz="2400"/>
              <a:t> Type of radiation (usually) depends on energy/temperature of object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930" name="Picture 2" descr="emschart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66800" y="2328863"/>
            <a:ext cx="7848600" cy="2463800"/>
          </a:xfrm>
          <a:prstGeom prst="rect">
            <a:avLst/>
          </a:prstGeom>
          <a:noFill/>
        </p:spPr>
      </p:pic>
      <p:sp>
        <p:nvSpPr>
          <p:cNvPr id="124931" name="Rectangle 3"/>
          <p:cNvSpPr>
            <a:spLocks noGrp="1" noChangeArrowheads="1"/>
          </p:cNvSpPr>
          <p:nvPr>
            <p:ph type="title"/>
          </p:nvPr>
        </p:nvSpPr>
        <p:spPr>
          <a:xfrm>
            <a:off x="1828800" y="304800"/>
            <a:ext cx="6553200" cy="1143000"/>
          </a:xfrm>
        </p:spPr>
        <p:txBody>
          <a:bodyPr/>
          <a:lstStyle/>
          <a:p>
            <a:r>
              <a:rPr lang="en-US">
                <a:solidFill>
                  <a:schemeClr val="tx1"/>
                </a:solidFill>
              </a:rPr>
              <a:t>How Do We Know?</a:t>
            </a:r>
          </a:p>
        </p:txBody>
      </p:sp>
      <p:sp>
        <p:nvSpPr>
          <p:cNvPr id="124932" name="Text Box 4"/>
          <p:cNvSpPr txBox="1">
            <a:spLocks noChangeArrowheads="1"/>
          </p:cNvSpPr>
          <p:nvPr/>
        </p:nvSpPr>
        <p:spPr bwMode="auto">
          <a:xfrm>
            <a:off x="1828800" y="5029200"/>
            <a:ext cx="54102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>
                <a:latin typeface="Arial" charset="0"/>
              </a:rPr>
              <a:t>When we organize light waves in this type of order, we call it the “Electromagnetic Spectrum” or EMS</a:t>
            </a:r>
            <a:r>
              <a:rPr lang="en-US" sz="240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228600"/>
            <a:ext cx="7772400" cy="1143000"/>
          </a:xfrm>
        </p:spPr>
        <p:txBody>
          <a:bodyPr/>
          <a:lstStyle/>
          <a:p>
            <a:r>
              <a:rPr lang="en-US"/>
              <a:t>How Do We Know</a:t>
            </a:r>
          </a:p>
        </p:txBody>
      </p:sp>
      <p:sp>
        <p:nvSpPr>
          <p:cNvPr id="6758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143000" y="1981200"/>
            <a:ext cx="4495800" cy="4114800"/>
          </a:xfrm>
          <a:noFill/>
        </p:spPr>
        <p:txBody>
          <a:bodyPr/>
          <a:lstStyle/>
          <a:p>
            <a:r>
              <a:rPr lang="en-US" sz="2800"/>
              <a:t>Radio waves are energy that has long wavelengths and small frequencies.</a:t>
            </a:r>
          </a:p>
          <a:p>
            <a:r>
              <a:rPr lang="en-US" sz="2800"/>
              <a:t>They are the kind of energy we attach radio signals to broadcast them.</a:t>
            </a:r>
          </a:p>
          <a:p>
            <a:r>
              <a:rPr lang="en-US" sz="2800"/>
              <a:t>Stars and gasses in space also emit radio waves</a:t>
            </a:r>
          </a:p>
        </p:txBody>
      </p:sp>
      <p:pic>
        <p:nvPicPr>
          <p:cNvPr id="67594" name="Picture 10" descr="MCj02157370000[1]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/>
          <a:srcRect/>
          <a:stretch>
            <a:fillRect/>
          </a:stretch>
        </p:blipFill>
        <p:spPr>
          <a:xfrm>
            <a:off x="6154738" y="1600200"/>
            <a:ext cx="1808162" cy="449580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How Do We Know</a:t>
            </a:r>
          </a:p>
        </p:txBody>
      </p:sp>
      <p:sp>
        <p:nvSpPr>
          <p:cNvPr id="14336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295400" y="1828800"/>
            <a:ext cx="4572000" cy="4114800"/>
          </a:xfrm>
          <a:noFill/>
        </p:spPr>
        <p:txBody>
          <a:bodyPr/>
          <a:lstStyle/>
          <a:p>
            <a:r>
              <a:rPr lang="en-US" sz="2800"/>
              <a:t>Microwaves have a shorter wavelength, about the size of a honeybee.</a:t>
            </a:r>
          </a:p>
          <a:p>
            <a:r>
              <a:rPr lang="en-US" sz="2800"/>
              <a:t>Cell phones and microwave ovens produce microwaves</a:t>
            </a:r>
          </a:p>
          <a:p>
            <a:r>
              <a:rPr lang="en-US" sz="2800"/>
              <a:t>Gasses that are collapsing into stars in space also produce microwaves</a:t>
            </a:r>
          </a:p>
        </p:txBody>
      </p:sp>
      <p:pic>
        <p:nvPicPr>
          <p:cNvPr id="143368" name="Picture 8" descr="MCj04241900000[1]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/>
          <a:srcRect/>
          <a:stretch>
            <a:fillRect/>
          </a:stretch>
        </p:blipFill>
        <p:spPr>
          <a:xfrm>
            <a:off x="6553200" y="4114800"/>
            <a:ext cx="1497013" cy="1981200"/>
          </a:xfrm>
          <a:noFill/>
          <a:ln/>
        </p:spPr>
      </p:pic>
      <p:pic>
        <p:nvPicPr>
          <p:cNvPr id="143371" name="Picture 11" descr="MCHH00916_0000[1]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4"/>
          <a:srcRect/>
          <a:stretch>
            <a:fillRect/>
          </a:stretch>
        </p:blipFill>
        <p:spPr>
          <a:xfrm>
            <a:off x="6248400" y="1752600"/>
            <a:ext cx="1963738" cy="1579563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1917</TotalTime>
  <Words>2108</Words>
  <Application>Microsoft PowerPoint</Application>
  <PresentationFormat>On-screen Show (4:3)</PresentationFormat>
  <Paragraphs>309</Paragraphs>
  <Slides>58</Slides>
  <Notes>36</Notes>
  <HiddenSlides>0</HiddenSlides>
  <MMClips>1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58</vt:i4>
      </vt:variant>
    </vt:vector>
  </HeadingPairs>
  <TitlesOfParts>
    <vt:vector size="65" baseType="lpstr">
      <vt:lpstr>Arial</vt:lpstr>
      <vt:lpstr>Times New Roman</vt:lpstr>
      <vt:lpstr>Impact</vt:lpstr>
      <vt:lpstr>Verdana</vt:lpstr>
      <vt:lpstr>Arial Black</vt:lpstr>
      <vt:lpstr>Perpetua</vt:lpstr>
      <vt:lpstr>Default Design</vt:lpstr>
      <vt:lpstr>Cosmic Survey History of the Universe</vt:lpstr>
      <vt:lpstr>How Do We Know</vt:lpstr>
      <vt:lpstr>How Do We Know</vt:lpstr>
      <vt:lpstr>How Do We Know</vt:lpstr>
      <vt:lpstr>How Do We Know</vt:lpstr>
      <vt:lpstr>What does the EMS tell us? (Electromagnetic Spectrum)</vt:lpstr>
      <vt:lpstr>How Do We Know?</vt:lpstr>
      <vt:lpstr>How Do We Know</vt:lpstr>
      <vt:lpstr>How Do We Know</vt:lpstr>
      <vt:lpstr>How Do We Know</vt:lpstr>
      <vt:lpstr>How Do We Know</vt:lpstr>
      <vt:lpstr>How Do We Know</vt:lpstr>
      <vt:lpstr>How Do We Know</vt:lpstr>
      <vt:lpstr>How Do We Know</vt:lpstr>
      <vt:lpstr>How Do We Know</vt:lpstr>
      <vt:lpstr>Slide 16</vt:lpstr>
      <vt:lpstr>How Do We Know?</vt:lpstr>
      <vt:lpstr>How Do We Know?</vt:lpstr>
      <vt:lpstr>How Do We Know?</vt:lpstr>
      <vt:lpstr>How Do We Know?</vt:lpstr>
      <vt:lpstr>How Do We Know?</vt:lpstr>
      <vt:lpstr>Slide 22</vt:lpstr>
      <vt:lpstr>M45 – The Pleiades Cluster</vt:lpstr>
      <vt:lpstr>Multi-wavelength Crab Nebula</vt:lpstr>
      <vt:lpstr>M51 – The Whirlpool Galaxy</vt:lpstr>
      <vt:lpstr>Slide 26</vt:lpstr>
      <vt:lpstr>Slide 27</vt:lpstr>
      <vt:lpstr>How Big?</vt:lpstr>
      <vt:lpstr>How Far?</vt:lpstr>
      <vt:lpstr>How Old?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Zoom out and make the  Entire Visible Universe  (27 billion light years across)  the size of this room. How large would the  Local Group be? </vt:lpstr>
      <vt:lpstr>If the Sun  were the size of this room,  how big would earth be?</vt:lpstr>
      <vt:lpstr>If the Solar System  were the size of this room,  how big would the Sun be?</vt:lpstr>
      <vt:lpstr>If the Solar System  were the size of this room,  how big would The orbit of Earth around the Sun be?</vt:lpstr>
      <vt:lpstr>If the Solar System  were the size of this room,  how big would Earth be?</vt:lpstr>
      <vt:lpstr>Zoom out and make the  Sun’s Neighborhood  (2 Astronomical Units)  (300 million kilometers) the size of this room. How large would the Solar System be? </vt:lpstr>
      <vt:lpstr>Zoom out and make the  Sun’s Neighborhood  (65 light years across)  the size of this room. How large would the Solar System be? </vt:lpstr>
      <vt:lpstr>Zoom out and make the  Milky Way Galaxy  (160,000 light years across)  the size of this room. How large would the Solar System be? </vt:lpstr>
      <vt:lpstr>Zoom out and make the  Local Group of Galaxies  (6.5 million light years across)  the size of this room. How large would the  Milky Way Galaxy be? </vt:lpstr>
      <vt:lpstr>Zoom out and make the  Local Super Cluster  of Galaxies  (130 million light years across)  the size of this room. How large would the  Local group be? </vt:lpstr>
      <vt:lpstr>Zoom out and make the  Entire Visible Universe  (27 billion light years across)  the size of this room. How large would the  Local Super Cluster be? </vt:lpstr>
      <vt:lpstr>We Want to Know More</vt:lpstr>
      <vt:lpstr>Gamma Ray Bursts</vt:lpstr>
      <vt:lpstr>Gamma Ray Bursts</vt:lpstr>
      <vt:lpstr>Studying  Gamma Rays</vt:lpstr>
      <vt:lpstr>Studying Gamma Ray Bursts</vt:lpstr>
      <vt:lpstr>More Information</vt:lpstr>
    </vt:vector>
  </TitlesOfParts>
  <Company>WindowsWiz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Cosmic Survey</dc:title>
  <dc:creator>Linda L. Smith</dc:creator>
  <cp:lastModifiedBy>Linda L. Smith</cp:lastModifiedBy>
  <cp:revision>36</cp:revision>
  <dcterms:created xsi:type="dcterms:W3CDTF">2004-10-11T14:33:35Z</dcterms:created>
  <dcterms:modified xsi:type="dcterms:W3CDTF">2009-03-18T21:55:57Z</dcterms:modified>
</cp:coreProperties>
</file>